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 id="2147483673" r:id="rId6"/>
    <p:sldMasterId id="214748367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Lst>
  <p:sldSz cy="5715000" cx="9144000"/>
  <p:notesSz cx="6858000" cy="9144000"/>
  <p:embeddedFontLst>
    <p:embeddedFont>
      <p:font typeface="Helvetica Neue"/>
      <p:regular r:id="rId83"/>
      <p:bold r:id="rId84"/>
      <p:italic r:id="rId85"/>
      <p:boldItalic r:id="rId86"/>
    </p:embeddedFont>
    <p:embeddedFont>
      <p:font typeface="Noto Sans Symbols"/>
      <p:regular r:id="rId87"/>
      <p:bold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0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0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HelveticaNeue-bold.fntdata"/><Relationship Id="rId83" Type="http://schemas.openxmlformats.org/officeDocument/2006/relationships/font" Target="fonts/HelveticaNeue-regular.fntdata"/><Relationship Id="rId42" Type="http://schemas.openxmlformats.org/officeDocument/2006/relationships/slide" Target="slides/slide34.xml"/><Relationship Id="rId86" Type="http://schemas.openxmlformats.org/officeDocument/2006/relationships/font" Target="fonts/HelveticaNeue-boldItalic.fntdata"/><Relationship Id="rId41" Type="http://schemas.openxmlformats.org/officeDocument/2006/relationships/slide" Target="slides/slide33.xml"/><Relationship Id="rId85" Type="http://schemas.openxmlformats.org/officeDocument/2006/relationships/font" Target="fonts/HelveticaNeue-italic.fntdata"/><Relationship Id="rId44" Type="http://schemas.openxmlformats.org/officeDocument/2006/relationships/slide" Target="slides/slide36.xml"/><Relationship Id="rId88" Type="http://schemas.openxmlformats.org/officeDocument/2006/relationships/font" Target="fonts/NotoSansSymbols-bold.fntdata"/><Relationship Id="rId43" Type="http://schemas.openxmlformats.org/officeDocument/2006/relationships/slide" Target="slides/slide35.xml"/><Relationship Id="rId87" Type="http://schemas.openxmlformats.org/officeDocument/2006/relationships/font" Target="fonts/NotoSansSymbols-regular.fntdata"/><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slide" Target="slides/slide69.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slide" Target="slides/slide71.xml"/><Relationship Id="rId34" Type="http://schemas.openxmlformats.org/officeDocument/2006/relationships/slide" Target="slides/slide26.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79" name="Google Shape;17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100"/>
              <a:buNone/>
            </a:pPr>
            <a:r>
              <a:rPr lang="en-US" sz="1100"/>
              <a:t>Imagine organizing a party for a hundred guests who do not know each other. Offer them wine and cheese, and soon you will see thirty to forty chatting groups of two to three. Now mention to a guest that the red wine in the unlabeled dark green bottles is a rare vintage, better than that with the red label. Ask him to share this information only with his acquaintances and you know that your expensive wine	 is fairly safe, because your guest has only had time to meet two or three people in the room. However, inevitably the guests will mix, joining other groups and with subtle invisible paths will start connecting people that may still be strangers to each other. For example, while John has not met Mary yet, they have both met Mike, and so there is an invisible path from John to Mary through Mike.  As time goes on, the guests will be increasingly interwoven by such intangible links. With that the identity of the expensive wine moves from a tiny group of insiders to more and more chatting groups. To be sure, when all guests had gotten to know each other, everybody would be pouring the superior wine.  But if each encounter took only ten minutes, meeting all ninety-nine others would take about sixteen hours. Thus, you could reasonably hope that a few drops of the better wine would be left at the end of the party.</a:t>
            </a:r>
            <a:endParaRPr/>
          </a:p>
          <a:p>
            <a:pPr indent="0" lvl="0" marL="0" rtl="0" algn="l">
              <a:lnSpc>
                <a:spcPct val="90000"/>
              </a:lnSpc>
              <a:spcBef>
                <a:spcPts val="0"/>
              </a:spcBef>
              <a:spcAft>
                <a:spcPts val="0"/>
              </a:spcAft>
              <a:buSzPts val="1100"/>
              <a:buNone/>
            </a:pPr>
            <a:r>
              <a:t/>
            </a:r>
            <a:endParaRPr sz="1100"/>
          </a:p>
          <a:p>
            <a:pPr indent="0" lvl="0" marL="0" rtl="0" algn="l">
              <a:lnSpc>
                <a:spcPct val="90000"/>
              </a:lnSpc>
              <a:spcBef>
                <a:spcPts val="0"/>
              </a:spcBef>
              <a:spcAft>
                <a:spcPts val="0"/>
              </a:spcAft>
              <a:buSzPts val="1100"/>
              <a:buNone/>
            </a:pPr>
            <a:r>
              <a:rPr lang="en-US" sz="1100"/>
              <a:t>Yet, you would not be more wrong and the purpose of this chapter is to show why.  We will see that this problem maps into a classic problem in network science, leading us to the concept of random networks. In turn random network theory will tell us that we do not have to wait until all individuals get to know each other to endanger our expensive wine. Rather, after each person meets at least one other guest, you may find yourself tipping an empty bottle into your expectant glass as everybody could be drinking the reserve wine.</a:t>
            </a:r>
            <a:endParaRPr/>
          </a:p>
        </p:txBody>
      </p:sp>
      <p:sp>
        <p:nvSpPr>
          <p:cNvPr id="180" name="Google Shape;180;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94" name="Google Shape;294;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Increasing p increases the average number of links increases linearly from L = 0 to L_{max} and the average degree of a node from $\langle k \rangle =0$ to $\langle k \rangle = N-1$ (</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lang="en-US"/>
              <a:t>. Hence the larger $p$ is, the denser is the network. </a:t>
            </a:r>
            <a:endParaRPr/>
          </a:p>
        </p:txBody>
      </p:sp>
      <p:sp>
        <p:nvSpPr>
          <p:cNvPr id="295" name="Google Shape;295;p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1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61" name="Google Shape;36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Note that the exact result for the degree distribution in the binomial form (\ref{P_K}) and (\ref{E-RG-Poisson}) represents only an approximation to (\ref{P_K}) for large $N$. Yet, for $k&lt;&lt;N$, there is no fundamental difference between (\ref{P_K}) and (\ref{E-RG-Poisson}), the Poisson form (\ref{E-RG-Poisson}) simply represents a different way to write (\ref{P_K}) in this limit. The advantage of the Poisson form is that (\ref{E-RG-Poisson}) it does not explicitly depend on the number of nodes $N$.  Therefore, it predicts us that the degree distributions of random networks with the same average degree, $\langle k \rangle$, but different sizes, are indistinguishable from each other. This is illustrated in Figure \ref{F-RG-PoissonNDependence}, where we show the degree distribution of several random networks of different sizes, $N$. The figure indicates that while for small $N$ there are differences between the numerically obtained $p_k$ and (\ref{E-RG-Poisson}), for large $N$ the differences vanish and the degree distribution becomes independent of the system</a:t>
            </a:r>
            <a:endParaRPr/>
          </a:p>
          <a:p>
            <a:pPr indent="0" lvl="0" marL="0" rtl="0" algn="l">
              <a:spcBef>
                <a:spcPts val="0"/>
              </a:spcBef>
              <a:spcAft>
                <a:spcPts val="0"/>
              </a:spcAft>
              <a:buSzPts val="1800"/>
              <a:buNone/>
            </a:pPr>
            <a:r>
              <a:rPr lang="en-US"/>
              <a:t>size. \\</a:t>
            </a:r>
            <a:endParaRPr/>
          </a:p>
          <a:p>
            <a:pPr indent="0" lvl="0" marL="0" rtl="0" algn="l">
              <a:spcBef>
                <a:spcPts val="0"/>
              </a:spcBef>
              <a:spcAft>
                <a:spcPts val="0"/>
              </a:spcAft>
              <a:buNone/>
            </a:pPr>
            <a:r>
              <a:t/>
            </a:r>
            <a:endParaRPr/>
          </a:p>
        </p:txBody>
      </p:sp>
      <p:sp>
        <p:nvSpPr>
          <p:cNvPr id="362" name="Google Shape;362;p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1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07" name="Google Shape;407;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 How different are really the node degrees in a random network? To get a feel for this difference, let us assume that the random network model is a good model for social networks. According to sociological research, a typical person knows about 1,000 individuals on a first name basis, so we take $\langle k \rangle \approx 1000$ and estimate the likelihood to observe nodes with degrees that are significantly different from $k = 1000$. Using Eq. (\ref{E-RG-Poisson} we find that the probability to find an individual with degree $k&gt;2000$, i.e. one that has at least twice as many friends as the average person, is $\approx 10^{-27}$. Given that the Earth's population is about $10^9$, the chance of finding an individual with 2,000 acquaintances is so small that such nodes are virtually inexistent in a random society. In other words, highly connected nodes are practically forbidden in a random network.  That is, a random society would consist of mainly average individuals, where everyone has roughly the same number of friends. It would lack outliers, individuals that are either highly popular or recluse.</a:t>
            </a:r>
            <a:endParaRPr/>
          </a:p>
          <a:p>
            <a:pPr indent="0" lvl="0" marL="0" rtl="0" algn="l">
              <a:spcBef>
                <a:spcPts val="0"/>
              </a:spcBef>
              <a:spcAft>
                <a:spcPts val="0"/>
              </a:spcAft>
              <a:buNone/>
            </a:pPr>
            <a:r>
              <a:t/>
            </a:r>
            <a:endParaRPr/>
          </a:p>
        </p:txBody>
      </p:sp>
      <p:sp>
        <p:nvSpPr>
          <p:cNvPr id="408" name="Google Shape;408;p2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16" name="Google Shape;41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The Poisson form significantly underestimates the number of high degree nodes. That is, in real networks we see degrees that are orders of magni- tude higher that ⟨k⟩, which are forbidden by the predicted pk. </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lang="en-US"/>
              <a:t>The spread in the degrees of real networks is much wider than expected in a random network. This difference is captured by the dispersion σk. The dispersion of a random network is σk = ⟨k⟩1/2 (see Figure 5). Using the average degrees listed in Table 1, for the three networks whose degree distribution shown in Fig. 7 we expect σinternet = 2.52, σcollaboration = 4.02, σyeast = 1.70. In contrast, the measurements indicate that the dispersion of these networks is σinternet = 14.14, σcollaboration = 21.27, σyeast = 4.88, significantly higher than predicted. Therefore in real networks the degrees vary far more widely than predicted by random network theory. All networks listed in Table 1 share this property. </a:t>
            </a:r>
            <a:endParaRPr/>
          </a:p>
          <a:p>
            <a:pPr indent="0" lvl="0" marL="0" rtl="0" algn="l">
              <a:spcBef>
                <a:spcPts val="0"/>
              </a:spcBef>
              <a:spcAft>
                <a:spcPts val="0"/>
              </a:spcAft>
              <a:buNone/>
            </a:pPr>
            <a:r>
              <a:t/>
            </a:r>
            <a:endParaRPr/>
          </a:p>
        </p:txBody>
      </p:sp>
      <p:sp>
        <p:nvSpPr>
          <p:cNvPr id="417" name="Google Shape;417;p2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2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2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92" name="Google Shape;492;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100"/>
              <a:buNone/>
            </a:pPr>
            <a:r>
              <a:rPr lang="en-US" sz="1100"/>
              <a:t>The freezing of a liquid and the emergence of magnetization is magnetic material are examples of phase transitions representing transitions from disorder to order. Indeed, relative to the perfect order of the crystalline ice, liquid water is rather disorganized. Similarly, the randomly oriented spins in a ferromagnetic metal are in a state of disorder, taking up the highly ordered common orientation once cooled under Tc.</a:t>
            </a:r>
            <a:br>
              <a:rPr lang="en-US" sz="1100"/>
            </a:br>
            <a:r>
              <a:rPr lang="en-US" sz="1100"/>
              <a:t>Physicists studying phase transition in the 1960s and 70s, discovered that many properties of a system undergoing a phase transition are rather universal, that is, they are the same in a wide range of systems, from magnetism to magma freezing into rock, a metal becoming a magnet, or a ceramic material turning into a superconductor. For example, near the phase transition point, called the critical point, many quantities of interest follow power-laws.</a:t>
            </a:r>
            <a:br>
              <a:rPr lang="en-US" sz="1100"/>
            </a:br>
            <a:r>
              <a:rPr lang="en-US" sz="1100"/>
              <a:t>In may ways the emergence of the giant component in a random network reminds us of a phase transition. for example </a:t>
            </a:r>
            <a:endParaRPr/>
          </a:p>
          <a:p>
            <a:pPr indent="0" lvl="0" marL="0" rtl="0" algn="l">
              <a:lnSpc>
                <a:spcPct val="90000"/>
              </a:lnSpc>
              <a:spcBef>
                <a:spcPts val="0"/>
              </a:spcBef>
              <a:spcAft>
                <a:spcPts val="0"/>
              </a:spcAft>
              <a:buSzPts val="1100"/>
              <a:buNone/>
            </a:pPr>
            <a:r>
              <a:rPr lang="en-US" sz="1100"/>
              <a:t>For ⟨k⟩ &lt; 1 and ⟨k⟩ &gt; 1 the cluster sizes follow as exponential distribution. Right at the phase transition point p(s) follows a power law, as predicted by Eq. (15), suggesting the coexistence of components (clusters) of rather different sizes. similarly, as we approach the freezing point, ice crystals of rather different sizes appear, or as we approach the critical temperature of a mag- net, domains of atoms with spins pointing in the same direction, with widely different sizes, are observed, their size distribution following a power law. </a:t>
            </a:r>
            <a:endParaRPr/>
          </a:p>
          <a:p>
            <a:pPr indent="0" lvl="0" marL="0" rtl="0" algn="l">
              <a:lnSpc>
                <a:spcPct val="90000"/>
              </a:lnSpc>
              <a:spcBef>
                <a:spcPts val="0"/>
              </a:spcBef>
              <a:spcAft>
                <a:spcPts val="0"/>
              </a:spcAft>
              <a:buSzPts val="1100"/>
              <a:buNone/>
            </a:pPr>
            <a:r>
              <a:rPr lang="en-US" sz="1100"/>
              <a:t>In a random network the average size ⟨s⟩ of a cluster to which a randomly chosen node belongs to diverges as we approach ⟨k⟩ = 1, again a common signature of systems approaching their critical point. Indeed, right at the critical point the size of the ice crystals or of the magnetic domains diverges, assuring that the whole system becomes a single frozen crystal or that all spins point in the same direction in the magnetic phase. </a:t>
            </a:r>
            <a:endParaRPr/>
          </a:p>
          <a:p>
            <a:pPr indent="0" lvl="0" marL="0" rtl="0" algn="l">
              <a:spcBef>
                <a:spcPts val="0"/>
              </a:spcBef>
              <a:spcAft>
                <a:spcPts val="0"/>
              </a:spcAft>
              <a:buNone/>
            </a:pPr>
            <a:r>
              <a:t/>
            </a:r>
            <a:endParaRPr sz="1100"/>
          </a:p>
        </p:txBody>
      </p:sp>
      <p:sp>
        <p:nvSpPr>
          <p:cNvPr id="493" name="Google Shape;493;p3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3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3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3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3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3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3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3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3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4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4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613" name="Google Shape;613;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SzPts val="1100"/>
              <a:buNone/>
            </a:pPr>
            <a:r>
              <a:rPr lang="en-US" sz="1100"/>
              <a:t>The measurements indicate that real networks extrava- gantly exceed the </a:t>
            </a:r>
            <a:r>
              <a:rPr i="1" lang="en-US" sz="1100"/>
              <a:t>‹k› = 1 </a:t>
            </a:r>
            <a:r>
              <a:rPr lang="en-US" sz="1100"/>
              <a:t>threshold. Indeed, sociologists es- timate that an average person has around </a:t>
            </a:r>
            <a:r>
              <a:rPr i="1" lang="en-US" sz="1100"/>
              <a:t>1,000 </a:t>
            </a:r>
            <a:r>
              <a:rPr lang="en-US" sz="1100"/>
              <a:t>acquain- tances; a typical neuron is connected to dozens of other neurons, some to thousands; in our cells, each molecule takes part in several chemical reactions, some, like water, in hundreds. </a:t>
            </a:r>
            <a:endParaRPr/>
          </a:p>
          <a:p>
            <a:pPr indent="0" lvl="0" marL="0" rtl="0" algn="l">
              <a:lnSpc>
                <a:spcPct val="80000"/>
              </a:lnSpc>
              <a:spcBef>
                <a:spcPts val="0"/>
              </a:spcBef>
              <a:spcAft>
                <a:spcPts val="0"/>
              </a:spcAft>
              <a:buSzPts val="1100"/>
              <a:buNone/>
            </a:pPr>
            <a:r>
              <a:rPr lang="en-US" sz="1100"/>
              <a:t>Hence the average degree of real networks is well beyond the </a:t>
            </a:r>
            <a:r>
              <a:rPr i="1" lang="en-US" sz="1100"/>
              <a:t>‹k› = 1 </a:t>
            </a:r>
            <a:r>
              <a:rPr lang="en-US" sz="1100"/>
              <a:t>threshold, implying that they all have a giant component. </a:t>
            </a:r>
            <a:endParaRPr/>
          </a:p>
          <a:p>
            <a:pPr indent="0" lvl="0" marL="0" rtl="0" algn="l">
              <a:lnSpc>
                <a:spcPct val="80000"/>
              </a:lnSpc>
              <a:spcBef>
                <a:spcPts val="0"/>
              </a:spcBef>
              <a:spcAft>
                <a:spcPts val="0"/>
              </a:spcAft>
              <a:buSzPts val="1100"/>
              <a:buNone/>
            </a:pPr>
            <a:r>
              <a:t/>
            </a:r>
            <a:endParaRPr sz="1100"/>
          </a:p>
          <a:p>
            <a:pPr indent="0" lvl="0" marL="0" rtl="0" algn="l">
              <a:lnSpc>
                <a:spcPct val="80000"/>
              </a:lnSpc>
              <a:spcBef>
                <a:spcPts val="0"/>
              </a:spcBef>
              <a:spcAft>
                <a:spcPts val="0"/>
              </a:spcAft>
              <a:buSzPts val="1100"/>
              <a:buNone/>
            </a:pPr>
            <a:r>
              <a:rPr lang="en-US" sz="1100"/>
              <a:t>Let us now inspect if we have single component (if </a:t>
            </a:r>
            <a:r>
              <a:rPr i="1" lang="en-US" sz="1100"/>
              <a:t>‹k› </a:t>
            </a:r>
            <a:r>
              <a:rPr lang="en-US" sz="1100"/>
              <a:t>&gt; </a:t>
            </a:r>
            <a:r>
              <a:rPr i="1" lang="en-US" sz="1100"/>
              <a:t>lnN</a:t>
            </a:r>
            <a:r>
              <a:rPr lang="en-US" sz="1100"/>
              <a:t>), or we expect the network to be fragmented into multiple components (if </a:t>
            </a:r>
            <a:r>
              <a:rPr i="1" lang="en-US" sz="1100"/>
              <a:t>‹k› </a:t>
            </a:r>
            <a:r>
              <a:rPr lang="en-US" sz="1100"/>
              <a:t>&lt; ln</a:t>
            </a:r>
            <a:r>
              <a:rPr i="1" lang="en-US" sz="1100"/>
              <a:t>N </a:t>
            </a:r>
            <a:r>
              <a:rPr lang="en-US" sz="1100"/>
              <a:t>). For social networks this would mean that </a:t>
            </a:r>
            <a:r>
              <a:rPr i="1" lang="en-US" sz="1100"/>
              <a:t>‹k› </a:t>
            </a:r>
            <a:r>
              <a:rPr lang="en-US" sz="1100"/>
              <a:t>≥ ln</a:t>
            </a:r>
            <a:r>
              <a:rPr i="1" lang="en-US" sz="1100"/>
              <a:t>(7 ×109) </a:t>
            </a:r>
            <a:r>
              <a:rPr lang="en-US" sz="1100"/>
              <a:t>≃ </a:t>
            </a:r>
            <a:r>
              <a:rPr i="1" lang="en-US" sz="1100"/>
              <a:t>22.7</a:t>
            </a:r>
            <a:r>
              <a:rPr lang="en-US" sz="1100"/>
              <a:t>. That is, if the average individual has more than two dozens acquain- tances, then a random society would have a single com- ponent, leaving no node disconnected. With </a:t>
            </a:r>
            <a:r>
              <a:rPr i="1" lang="en-US" sz="1100"/>
              <a:t>‹k› </a:t>
            </a:r>
            <a:r>
              <a:rPr lang="en-US" sz="1100"/>
              <a:t>≃ 1,000 this is clearly satisfied. Yet, according to Table 3.1 most real networks do not satisfy this criteria, indicating that they should consist of several disconnected components. This is a disconcerting prediction for the Internet, as it suggests that we should have routers that, being disconnected from the giant component, are unable to communicate with other routers. This prediction is at odd with reality, as these routers would be of little utility. </a:t>
            </a:r>
            <a:endParaRPr/>
          </a:p>
          <a:p>
            <a:pPr indent="0" lvl="0" marL="0" rtl="0" algn="l">
              <a:lnSpc>
                <a:spcPct val="80000"/>
              </a:lnSpc>
              <a:spcBef>
                <a:spcPts val="0"/>
              </a:spcBef>
              <a:spcAft>
                <a:spcPts val="0"/>
              </a:spcAft>
              <a:buSzPts val="1100"/>
              <a:buNone/>
            </a:pPr>
            <a:r>
              <a:t/>
            </a:r>
            <a:endParaRPr sz="1100"/>
          </a:p>
          <a:p>
            <a:pPr indent="0" lvl="0" marL="0" rtl="0" algn="l">
              <a:lnSpc>
                <a:spcPct val="80000"/>
              </a:lnSpc>
              <a:spcBef>
                <a:spcPts val="0"/>
              </a:spcBef>
              <a:spcAft>
                <a:spcPts val="0"/>
              </a:spcAft>
              <a:buSzPts val="1100"/>
              <a:buNone/>
            </a:pPr>
            <a:r>
              <a:rPr lang="en-US" sz="1100"/>
              <a:t>Taken together, we find that most real networks are in the supercritical regime (Image 3.8). This means that these networks have a giant component, but it coexists with many disconnected components and nodes. This is true, however, only if real networks are accurately described by the Erdős-Rényi model, i.e. if real networks are random. In the coming chapters, as we learn more about the structure of real networks, we will understand why real networks can stay connected despite failing the </a:t>
            </a:r>
            <a:r>
              <a:rPr i="1" lang="en-US" sz="1100"/>
              <a:t>k &gt; lnN </a:t>
            </a:r>
            <a:r>
              <a:rPr lang="en-US" sz="1100"/>
              <a:t>criteria. </a:t>
            </a:r>
            <a:endParaRPr/>
          </a:p>
          <a:p>
            <a:pPr indent="0" lvl="0" marL="0" rtl="0" algn="l">
              <a:lnSpc>
                <a:spcPct val="80000"/>
              </a:lnSpc>
              <a:spcBef>
                <a:spcPts val="0"/>
              </a:spcBef>
              <a:spcAft>
                <a:spcPts val="0"/>
              </a:spcAft>
              <a:buSzPts val="1100"/>
              <a:buNone/>
            </a:pPr>
            <a:r>
              <a:t/>
            </a:r>
            <a:endParaRPr sz="1100"/>
          </a:p>
          <a:p>
            <a:pPr indent="0" lvl="0" marL="0" rtl="0" algn="l">
              <a:lnSpc>
                <a:spcPct val="80000"/>
              </a:lnSpc>
              <a:spcBef>
                <a:spcPts val="0"/>
              </a:spcBef>
              <a:spcAft>
                <a:spcPts val="0"/>
              </a:spcAft>
              <a:buSzPts val="1100"/>
              <a:buNone/>
            </a:pPr>
            <a:r>
              <a:t/>
            </a:r>
            <a:endParaRPr sz="1100"/>
          </a:p>
          <a:p>
            <a:pPr indent="0" lvl="0" marL="0" rtl="0" algn="l">
              <a:lnSpc>
                <a:spcPct val="80000"/>
              </a:lnSpc>
              <a:spcBef>
                <a:spcPts val="0"/>
              </a:spcBef>
              <a:spcAft>
                <a:spcPts val="0"/>
              </a:spcAft>
              <a:buSzPts val="1100"/>
              <a:buNone/>
            </a:pPr>
            <a:r>
              <a:t/>
            </a:r>
            <a:endParaRPr sz="1100"/>
          </a:p>
          <a:p>
            <a:pPr indent="0" lvl="0" marL="0" rtl="0" algn="l">
              <a:spcBef>
                <a:spcPts val="0"/>
              </a:spcBef>
              <a:spcAft>
                <a:spcPts val="0"/>
              </a:spcAft>
              <a:buNone/>
            </a:pPr>
            <a:r>
              <a:t/>
            </a:r>
            <a:endParaRPr sz="1100"/>
          </a:p>
        </p:txBody>
      </p:sp>
      <p:sp>
        <p:nvSpPr>
          <p:cNvPr id="614" name="Google Shape;614;p4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4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p4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4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17" name="Google Shape;717;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p4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p4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p4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4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48" name="Google Shape;748;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The phrase was invented by the playwright John Guare, who used it as the title of his Broadway play writer in 1991, that was eventually turned into a movie with the same title. In the play the lead character, Ousa, musing about our interconnectedness, tells her daughter: </a:t>
            </a:r>
            <a:endParaRPr/>
          </a:p>
        </p:txBody>
      </p:sp>
      <p:sp>
        <p:nvSpPr>
          <p:cNvPr id="749" name="Google Shape;749;p4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p4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4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67" name="Google Shape;767;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4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30" name="Google Shape;23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5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801" name="Google Shape;801;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14300" lvl="0" marL="285750" rtl="0" algn="l">
              <a:spcBef>
                <a:spcPts val="0"/>
              </a:spcBef>
              <a:spcAft>
                <a:spcPts val="0"/>
              </a:spcAft>
              <a:buSzPts val="1800"/>
              <a:buChar char="•"/>
            </a:pPr>
            <a:r>
              <a:rPr lang="en-US"/>
              <a:t>Strictly speaking Eq. (22) predicts the scaling of the network diameter, dmax. Yet, in most networks (22) offers a better approximation to the average distance between two randomly chosen nodes, ⟨d⟩, than to dmax (see Table 2). This is because ⟨d⟩ is averaged over all pairs of nodes. Hence large fluctuations in d are diminished by the averaging. In contrast dmax is often dominated by a few extreme paths. Hence most of the small world property is not defined via Eq. (22), but rather using </a:t>
            </a:r>
            <a:endParaRPr/>
          </a:p>
          <a:p>
            <a:pPr indent="0" lvl="0" marL="285750" rtl="0" algn="l">
              <a:spcBef>
                <a:spcPts val="0"/>
              </a:spcBef>
              <a:spcAft>
                <a:spcPts val="0"/>
              </a:spcAft>
              <a:buSzPts val="1800"/>
              <a:buNone/>
            </a:pPr>
            <a:r>
              <a:t/>
            </a:r>
            <a:endParaRPr/>
          </a:p>
          <a:p>
            <a:pPr indent="0" lvl="0" marL="285750" rtl="0" algn="l">
              <a:spcBef>
                <a:spcPts val="0"/>
              </a:spcBef>
              <a:spcAft>
                <a:spcPts val="0"/>
              </a:spcAft>
              <a:buSzPts val="1800"/>
              <a:buNone/>
            </a:pPr>
            <a:r>
              <a:rPr lang="en-US"/>
              <a:t>⟨d⟩ ∝ log N . (23) log⟨k⟩ </a:t>
            </a:r>
            <a:endParaRPr/>
          </a:p>
          <a:p>
            <a:pPr indent="0" lvl="0" marL="285750" rtl="0" algn="l">
              <a:spcBef>
                <a:spcPts val="0"/>
              </a:spcBef>
              <a:spcAft>
                <a:spcPts val="0"/>
              </a:spcAft>
              <a:buSzPts val="1800"/>
              <a:buNone/>
            </a:pPr>
            <a:r>
              <a:t/>
            </a:r>
            <a:endParaRPr/>
          </a:p>
          <a:p>
            <a:pPr indent="0" lvl="0" marL="285750" rtl="0" algn="l">
              <a:spcBef>
                <a:spcPts val="0"/>
              </a:spcBef>
              <a:spcAft>
                <a:spcPts val="0"/>
              </a:spcAft>
              <a:buSzPts val="1800"/>
              <a:buNone/>
            </a:pPr>
            <a:r>
              <a:rPr lang="en-US"/>
              <a:t>(ii) In real networks we expect systematic corrections to (22), rooted in the fact that the number of nodes at distance d &gt; ⟨d⟩ drops significantly, deviating from the ⟨k⟩d prediction. Hence Eq. (19) is not valid for large d values, the resulting correction being discussed in Appendix 3.F. </a:t>
            </a:r>
            <a:endParaRPr/>
          </a:p>
          <a:p>
            <a:pPr indent="0" lvl="0" marL="285750" rtl="0" algn="l">
              <a:spcBef>
                <a:spcPts val="0"/>
              </a:spcBef>
              <a:spcAft>
                <a:spcPts val="0"/>
              </a:spcAft>
              <a:buSzPts val="1800"/>
              <a:buNone/>
            </a:pPr>
            <a:r>
              <a:t/>
            </a:r>
            <a:endParaRPr/>
          </a:p>
          <a:p>
            <a:pPr indent="0" lvl="0" marL="285750" rtl="0" algn="l">
              <a:spcBef>
                <a:spcPts val="0"/>
              </a:spcBef>
              <a:spcAft>
                <a:spcPts val="0"/>
              </a:spcAft>
              <a:buSzPts val="1800"/>
              <a:buNone/>
            </a:pPr>
            <a:r>
              <a:rPr lang="en-US"/>
              <a:t>(iii) The logarithm dependence of ⟨d⟩ on N predicts that ⟨d⟩ is orders of magnitude smaller than the size of the network (indeed, log(N) &lt;&lt; N). We will call the small world phenomena the property that the average path length or the diameter depends logarithmically on the system size. Hence, ”small” means that ⟨d⟩ is proportional to logN, rather than N, as captured by Eq. (23). </a:t>
            </a:r>
            <a:endParaRPr/>
          </a:p>
          <a:p>
            <a:pPr indent="0" lvl="0" marL="285750" rtl="0" algn="l">
              <a:spcBef>
                <a:spcPts val="0"/>
              </a:spcBef>
              <a:spcAft>
                <a:spcPts val="0"/>
              </a:spcAft>
              <a:buSzPts val="1800"/>
              <a:buNone/>
            </a:pPr>
            <a:r>
              <a:rPr lang="en-US"/>
              <a:t>(iv) The 1/log⟨k⟩ term implies that denser the network, the smaller will be the distance between the nodes. </a:t>
            </a:r>
            <a:endParaRPr/>
          </a:p>
          <a:p>
            <a:pPr indent="0" lvl="0" marL="0" rtl="0" algn="l">
              <a:spcBef>
                <a:spcPts val="0"/>
              </a:spcBef>
              <a:spcAft>
                <a:spcPts val="0"/>
              </a:spcAft>
              <a:buNone/>
            </a:pPr>
            <a:r>
              <a:t/>
            </a:r>
            <a:endParaRPr/>
          </a:p>
        </p:txBody>
      </p:sp>
      <p:sp>
        <p:nvSpPr>
          <p:cNvPr id="802" name="Google Shape;802;p5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p5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5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821" name="Google Shape;821;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Much of our intuition about distance is based on our experience with the phys- ical space, or distances in regular lattices. These do not display the small world phenomenon. Indeed, for a one-dimensional lattice (a line of length N) the network diameter and the average path length scale linearly with N: dmax ∼ ⟨d⟩ ∼ N. For a square lattice dmax ∼ ⟨d⟩ ∼ N1/2 and for a cubic lattice dmax ∼ ⟨d⟩ ∼ N1/3. In general, for a d-dimensional lattice we have dmax ∼ ⟨d⟩ ∼ N1/d. This polynomial form predicts a much faster increase than the logarithmic form Eq. (23) for a random network, indicating that in regular lattices the path lengths are significantly longer than in a random net- work. This difference is illustrated in the figure above that shows the predicted N-dependence of ⟨d⟩ (or dmax), for various regular and random networks. The right panel shows the same dependence on a log-log scale. For example, if the social network would form a regular 2d lattice, where each individual knows only those in its immediate physical vicinity, the typical distance between two randomly chosen individuals would be roughly (7 × 107)1/2 = 83, 666. Even if we correct for the fact that a person has about 1,000 acquaintances, not four, the average separation will be orders of magnitude larger than predicted by Eq. (22).</a:t>
            </a:r>
            <a:br>
              <a:rPr lang="en-US"/>
            </a:br>
            <a:r>
              <a:rPr lang="en-US"/>
              <a:t>Many laws of nature rely on precise distance measures: Newton’s law of gravi- tation is expressed in terms of the distance between two planets; the likelihood of two individuals to know each other decreases rapidly with the physical dis- tance between them. In networks the path length plays the role of the physical distance. Yet, as the path length depends on logN, many systems can have comparable diameter, making it difficult to distinguish them based on their average or maximum path length. </a:t>
            </a:r>
            <a:endParaRPr/>
          </a:p>
          <a:p>
            <a:pPr indent="0" lvl="0" marL="0" rtl="0" algn="l">
              <a:spcBef>
                <a:spcPts val="0"/>
              </a:spcBef>
              <a:spcAft>
                <a:spcPts val="0"/>
              </a:spcAft>
              <a:buNone/>
            </a:pPr>
            <a:r>
              <a:t/>
            </a:r>
            <a:endParaRPr/>
          </a:p>
        </p:txBody>
      </p:sp>
      <p:sp>
        <p:nvSpPr>
          <p:cNvPr id="822" name="Google Shape;822;p5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5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830" name="Google Shape;830;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Using Facebook’s social graph of May 2011, consisting of 721 million active users and 68 billion symmetric friendship links, researchers found an average distance 4.74 between the users (</a:t>
            </a:r>
            <a:r>
              <a:rPr b="1" lang="en-US"/>
              <a:t>Figure 3.12b</a:t>
            </a:r>
            <a:r>
              <a:rPr lang="en-US"/>
              <a:t>). Therefore, the study detected only ‘four degrees of separation’ [18], closer to the prediction of </a:t>
            </a:r>
            <a:r>
              <a:rPr b="1" lang="en-US"/>
              <a:t>(3.20) </a:t>
            </a:r>
            <a:r>
              <a:rPr lang="en-US"/>
              <a:t>than to Milgram’s six degrees [21, 22]. </a:t>
            </a:r>
            <a:endParaRPr/>
          </a:p>
          <a:p>
            <a:pPr indent="0" lvl="0" marL="0" rtl="0" algn="l">
              <a:spcBef>
                <a:spcPts val="0"/>
              </a:spcBef>
              <a:spcAft>
                <a:spcPts val="0"/>
              </a:spcAft>
              <a:buSzPts val="1800"/>
              <a:buNone/>
            </a:pPr>
            <a:r>
              <a:t/>
            </a:r>
            <a:endParaRPr/>
          </a:p>
          <a:p>
            <a:pPr indent="0" lvl="0" marL="0" rtl="0" algn="l">
              <a:spcBef>
                <a:spcPts val="0"/>
              </a:spcBef>
              <a:spcAft>
                <a:spcPts val="0"/>
              </a:spcAft>
              <a:buNone/>
            </a:pPr>
            <a:r>
              <a:t/>
            </a:r>
            <a:endParaRPr/>
          </a:p>
        </p:txBody>
      </p:sp>
      <p:sp>
        <p:nvSpPr>
          <p:cNvPr id="831" name="Google Shape;831;p5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p5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 name="Google Shape;845;p5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5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852" name="Google Shape;852;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Equation (25) makes two predictions: </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lang="en-US"/>
              <a:t>(i) For fixed degree ⟨k⟩, the larger the network, the smaller a node’s clustering coefficient, decreasing as N−1. Hence the average clustering coeffi- cient ⟨C⟩, should also decrease as N−1. </a:t>
            </a:r>
            <a:endParaRPr/>
          </a:p>
          <a:p>
            <a:pPr indent="0" lvl="0" marL="0" rtl="0" algn="l">
              <a:spcBef>
                <a:spcPts val="0"/>
              </a:spcBef>
              <a:spcAft>
                <a:spcPts val="0"/>
              </a:spcAft>
              <a:buSzPts val="1800"/>
              <a:buNone/>
            </a:pPr>
            <a:r>
              <a:rPr lang="en-US"/>
              <a:t>(ii) The local clustering coefficient of a node in a random network is in- dependent of the node’s degree. </a:t>
            </a:r>
            <a:endParaRPr/>
          </a:p>
          <a:p>
            <a:pPr indent="0" lvl="0" marL="0" rtl="0" algn="l">
              <a:spcBef>
                <a:spcPts val="0"/>
              </a:spcBef>
              <a:spcAft>
                <a:spcPts val="0"/>
              </a:spcAft>
              <a:buNone/>
            </a:pPr>
            <a:r>
              <a:t/>
            </a:r>
            <a:endParaRPr/>
          </a:p>
        </p:txBody>
      </p:sp>
      <p:sp>
        <p:nvSpPr>
          <p:cNvPr id="853" name="Google Shape;853;p5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5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865" name="Google Shape;865;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Equation (25) makes two predictions: </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lang="en-US"/>
              <a:t>(i) For fixed degree ⟨k⟩, the larger the network, the smaller a node’s clustering coefficient, decreasing as N−1. Hence the average clustering coefficient ⟨C⟩, should also decrease as N−1. </a:t>
            </a:r>
            <a:endParaRPr/>
          </a:p>
          <a:p>
            <a:pPr indent="0" lvl="0" marL="0" rtl="0" algn="l">
              <a:spcBef>
                <a:spcPts val="0"/>
              </a:spcBef>
              <a:spcAft>
                <a:spcPts val="0"/>
              </a:spcAft>
              <a:buSzPts val="1800"/>
              <a:buNone/>
            </a:pPr>
            <a:r>
              <a:rPr lang="en-US"/>
              <a:t>(ii) The local clustering coefficient of a node in a random network is in- dependent of the node’s degree. </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b="1" lang="en-US"/>
              <a:t>Taken together, we find that the random network model does not capture the local clustering of real networks. In- stead real networks have a much higher clustering coeffi- cient than expected for a random network of similar </a:t>
            </a:r>
            <a:r>
              <a:rPr b="1" i="1" lang="en-US"/>
              <a:t>N </a:t>
            </a:r>
            <a:r>
              <a:rPr b="1" lang="en-US"/>
              <a:t>and </a:t>
            </a:r>
            <a:r>
              <a:rPr b="1" i="1" lang="en-US"/>
              <a:t>L</a:t>
            </a:r>
            <a:r>
              <a:rPr b="1" lang="en-US"/>
              <a:t>, and high-degree nodes tend to have a smaller clustering coefficient than low-degree nodes. </a:t>
            </a:r>
            <a:endParaRPr/>
          </a:p>
          <a:p>
            <a:pPr indent="0" lvl="0" marL="0" rtl="0" algn="l">
              <a:spcBef>
                <a:spcPts val="0"/>
              </a:spcBef>
              <a:spcAft>
                <a:spcPts val="0"/>
              </a:spcAft>
              <a:buSzPts val="1800"/>
              <a:buNone/>
            </a:pPr>
            <a:r>
              <a:t/>
            </a:r>
            <a:endParaRPr/>
          </a:p>
          <a:p>
            <a:pPr indent="0" lvl="0" marL="0" rtl="0" algn="l">
              <a:spcBef>
                <a:spcPts val="0"/>
              </a:spcBef>
              <a:spcAft>
                <a:spcPts val="0"/>
              </a:spcAft>
              <a:buNone/>
            </a:pPr>
            <a:r>
              <a:t/>
            </a:r>
            <a:endParaRPr/>
          </a:p>
        </p:txBody>
      </p:sp>
      <p:sp>
        <p:nvSpPr>
          <p:cNvPr id="866" name="Google Shape;866;p5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p5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p5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41" name="Google Shape;24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Does look like a real network, does it not?</a:t>
            </a:r>
            <a:endParaRPr/>
          </a:p>
        </p:txBody>
      </p:sp>
      <p:sp>
        <p:nvSpPr>
          <p:cNvPr id="242" name="Google Shape;242;p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9" name="Google Shape;889;p6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 name="Google Shape;899;p6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0" name="Google Shape;910;p6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 name="Google Shape;921;p6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3" name="Google Shape;933;p6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6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946" name="Google Shape;946;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You would not be in the class today if the society would not have internal organizing principles, that make its underlying network deviate from random. Schools, churches, cities, states, etc, are all examples of deviations from randomness, that affect the network topology</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lang="en-US"/>
              <a:t>I would not be able to continue teaching this class if my molecules would decide to react with each other randomly. My very ability to stay alive is rooted in the organizing principles that govern the structure and the function of the cellular network, that results in deviations from randomness.</a:t>
            </a:r>
            <a:endParaRPr/>
          </a:p>
          <a:p>
            <a:pPr indent="0" lvl="0" marL="0" rtl="0" algn="l">
              <a:spcBef>
                <a:spcPts val="0"/>
              </a:spcBef>
              <a:spcAft>
                <a:spcPts val="0"/>
              </a:spcAft>
              <a:buNone/>
            </a:pPr>
            <a:r>
              <a:t/>
            </a:r>
            <a:endParaRPr/>
          </a:p>
        </p:txBody>
      </p:sp>
      <p:sp>
        <p:nvSpPr>
          <p:cNvPr id="947" name="Google Shape;947;p6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5" name="Google Shape;955;p6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 name="Google Shape;963;p6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6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970" name="Google Shape;970;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The figure shows the yearly citations of the first two papers by Erd\H{o}s and R\'enyi, published in 1959 and 1960, that are interchangeably cited as the source of the Erd\H{o}s-R\'enyi model. The papers getting less then 10 citations for the first four decades after their publication. Their popularity exploded only after the three papers on scale-free networks \cite{Albert_Nature_1999}\cite{barab99} </a:t>
            </a:r>
            <a:endParaRPr/>
          </a:p>
        </p:txBody>
      </p:sp>
      <p:sp>
        <p:nvSpPr>
          <p:cNvPr id="971" name="Google Shape;971;p6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6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978" name="Google Shape;978;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This remarkable statement could easily serve as a manifesto for the revolution in the study of networks that has recently taken place, four decades later, in the physics and mathematics communities.</a:t>
            </a:r>
            <a:endParaRPr/>
          </a:p>
          <a:p>
            <a:pPr indent="0" lvl="0" marL="0" rtl="0" algn="l">
              <a:spcBef>
                <a:spcPts val="0"/>
              </a:spcBef>
              <a:spcAft>
                <a:spcPts val="0"/>
              </a:spcAft>
              <a:buNone/>
            </a:pPr>
            <a:r>
              <a:t/>
            </a:r>
            <a:endParaRPr/>
          </a:p>
        </p:txBody>
      </p:sp>
      <p:sp>
        <p:nvSpPr>
          <p:cNvPr id="979" name="Google Shape;979;p6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2" name="Google Shape;992;p7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7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000" name="Google Shape;1000;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lang="en-US"/>
              <a:t>P\'al Erd\H{o}s is famous not only for his countless theorems and proofs, but also for a concept he inspired: the Erd\H{o}s number. Erd\H{o}s published over 1,400 papers with 507 co-authors. It is an unparalleled honor to be counted among his hundreds of co-authors. Short of this, it is a great distinction to be only two links from him. To keep track of their distance from Erd\H{o}s, mathematicians introduced the Erd\H{o}s number. Erd\H{o}s has Erd\H{o}s number zero. Those who co-authored a paper with him have Erd\H{o}s number one. Those who wrote a paper with an Erd\H{o}s co-author have Erd\H{o}s number two, and so on. Most mathematicians turn out to have rather small Erd\H{o}s numbers, being typically two to five steps from Erd\H{o}s. But his influence goes well beyond mathematics. Economists, physicists, and computer scientists also can be easily connected to him. Einstein has Erd\H{o}s number two. Paul Samuelson, the Nobel Prize winning economist, has five. </a:t>
            </a:r>
            <a:endParaRPr/>
          </a:p>
          <a:p>
            <a:pPr indent="0" lvl="0" marL="0" rtl="0" algn="l">
              <a:lnSpc>
                <a:spcPct val="90000"/>
              </a:lnSpc>
              <a:spcBef>
                <a:spcPts val="0"/>
              </a:spcBef>
              <a:spcAft>
                <a:spcPts val="0"/>
              </a:spcAft>
              <a:buSzPts val="1800"/>
              <a:buNone/>
            </a:pPr>
            <a:r>
              <a:t/>
            </a:r>
            <a:endParaRPr/>
          </a:p>
          <a:p>
            <a:pPr indent="0" lvl="0" marL="0" rtl="0" algn="l">
              <a:lnSpc>
                <a:spcPct val="90000"/>
              </a:lnSpc>
              <a:spcBef>
                <a:spcPts val="0"/>
              </a:spcBef>
              <a:spcAft>
                <a:spcPts val="0"/>
              </a:spcAft>
              <a:buSzPts val="1800"/>
              <a:buNone/>
            </a:pPr>
            <a:r>
              <a:t/>
            </a:r>
            <a:endParaRPr/>
          </a:p>
          <a:p>
            <a:pPr indent="0" lvl="0" marL="0" rtl="0" algn="l">
              <a:lnSpc>
                <a:spcPct val="90000"/>
              </a:lnSpc>
              <a:spcBef>
                <a:spcPts val="0"/>
              </a:spcBef>
              <a:spcAft>
                <a:spcPts val="0"/>
              </a:spcAft>
              <a:buSzPts val="1800"/>
              <a:buNone/>
            </a:pPr>
            <a:r>
              <a:rPr lang="en-US"/>
              <a:t>The very existence of the Erd\H{o}s number demonstrates that the scientific community forms a highly interconnected network in which all scientists are linked to each other through the papers they have written.  Consequently, the web of science is a small-scale prototype of our social network, with the unique feature that its links are regularly published. As all scientific publications are recorded in computerized databases, this automatically creates a detailed digital record of the professional links between scientists. </a:t>
            </a:r>
            <a:endParaRPr/>
          </a:p>
        </p:txBody>
      </p:sp>
      <p:sp>
        <p:nvSpPr>
          <p:cNvPr id="1001" name="Google Shape;1001;p7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7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010" name="Google Shape;1010;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\bf Data source and mapping:} Several datasets have been studied lately to explore the science collaboration network, The most studied dataset captures the corpus of Physical Review publications, between 1893 and 2009, that can be requested from the American Physical Society. Several datasets are available at the Stanford Large Network database </a:t>
            </a:r>
            <a:endParaRPr/>
          </a:p>
          <a:p>
            <a:pPr indent="0" lvl="0" marL="0" rtl="0" algn="l">
              <a:spcBef>
                <a:spcPts val="0"/>
              </a:spcBef>
              <a:spcAft>
                <a:spcPts val="0"/>
              </a:spcAft>
              <a:buSzPts val="1800"/>
              <a:buNone/>
            </a:pPr>
            <a:r>
              <a:rPr lang="en-US"/>
              <a:t>CITE %\url{http://snap.stanford.edu/data/#canets}.</a:t>
            </a:r>
            <a:endParaRPr/>
          </a:p>
          <a:p>
            <a:pPr indent="0" lvl="0" marL="0" rtl="0" algn="l">
              <a:spcBef>
                <a:spcPts val="0"/>
              </a:spcBef>
              <a:spcAft>
                <a:spcPts val="0"/>
              </a:spcAft>
              <a:buNone/>
            </a:pPr>
            <a:r>
              <a:t/>
            </a:r>
            <a:endParaRPr/>
          </a:p>
        </p:txBody>
      </p:sp>
      <p:sp>
        <p:nvSpPr>
          <p:cNvPr id="1011" name="Google Shape;1011;p7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 name="Google Shape;1020;p7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p7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58" name="Google Shape;25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1775355"/>
            <a:ext cx="7772400" cy="122502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subTitle"/>
          </p:nvPr>
        </p:nvSpPr>
        <p:spPr>
          <a:xfrm>
            <a:off x="1371600" y="3238500"/>
            <a:ext cx="6400800" cy="14605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1"/>
          <p:cNvSpPr txBox="1"/>
          <p:nvPr>
            <p:ph type="title"/>
          </p:nvPr>
        </p:nvSpPr>
        <p:spPr>
          <a:xfrm>
            <a:off x="722313" y="3672417"/>
            <a:ext cx="7772400" cy="11350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a:off x="722313" y="2422261"/>
            <a:ext cx="7772400" cy="1250156"/>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5" name="Google Shape;75;p11"/>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 name="Shape 78"/>
        <p:cNvGrpSpPr/>
        <p:nvPr/>
      </p:nvGrpSpPr>
      <p:grpSpPr>
        <a:xfrm>
          <a:off x="0" y="0"/>
          <a:ext cx="0" cy="0"/>
          <a:chOff x="0" y="0"/>
          <a:chExt cx="0" cy="0"/>
        </a:xfrm>
      </p:grpSpPr>
      <p:sp>
        <p:nvSpPr>
          <p:cNvPr id="79" name="Google Shape;79;p12"/>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a:off x="457200" y="1333500"/>
            <a:ext cx="8229600" cy="3771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p14"/>
          <p:cNvSpPr txBox="1"/>
          <p:nvPr>
            <p:ph type="ctrTitle"/>
          </p:nvPr>
        </p:nvSpPr>
        <p:spPr>
          <a:xfrm>
            <a:off x="685800" y="1775355"/>
            <a:ext cx="7772400" cy="122502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2" name="Google Shape;92;p14"/>
          <p:cNvSpPr txBox="1"/>
          <p:nvPr>
            <p:ph idx="1" type="subTitle"/>
          </p:nvPr>
        </p:nvSpPr>
        <p:spPr>
          <a:xfrm>
            <a:off x="1371600" y="3238500"/>
            <a:ext cx="6400800" cy="14605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93" name="Google Shape;93;p14"/>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4"/>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4"/>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6" name="Shape 96"/>
        <p:cNvGrpSpPr/>
        <p:nvPr/>
      </p:nvGrpSpPr>
      <p:grpSpPr>
        <a:xfrm>
          <a:off x="0" y="0"/>
          <a:ext cx="0" cy="0"/>
          <a:chOff x="0" y="0"/>
          <a:chExt cx="0" cy="0"/>
        </a:xfrm>
      </p:grpSpPr>
      <p:sp>
        <p:nvSpPr>
          <p:cNvPr id="97" name="Google Shape;97;p15"/>
          <p:cNvSpPr txBox="1"/>
          <p:nvPr>
            <p:ph type="title"/>
          </p:nvPr>
        </p:nvSpPr>
        <p:spPr>
          <a:xfrm rot="5400000">
            <a:off x="5219965" y="1638301"/>
            <a:ext cx="4876271"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 name="Google Shape;98;p15"/>
          <p:cNvSpPr txBox="1"/>
          <p:nvPr>
            <p:ph idx="1" type="body"/>
          </p:nvPr>
        </p:nvSpPr>
        <p:spPr>
          <a:xfrm rot="5400000">
            <a:off x="1028965" y="-342900"/>
            <a:ext cx="4876271"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9" name="Google Shape;99;p15"/>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5"/>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5"/>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2" name="Shape 102"/>
        <p:cNvGrpSpPr/>
        <p:nvPr/>
      </p:nvGrpSpPr>
      <p:grpSpPr>
        <a:xfrm>
          <a:off x="0" y="0"/>
          <a:ext cx="0" cy="0"/>
          <a:chOff x="0" y="0"/>
          <a:chExt cx="0" cy="0"/>
        </a:xfrm>
      </p:grpSpPr>
      <p:sp>
        <p:nvSpPr>
          <p:cNvPr id="103" name="Google Shape;103;p16"/>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 name="Google Shape;104;p16"/>
          <p:cNvSpPr txBox="1"/>
          <p:nvPr>
            <p:ph idx="1" type="body"/>
          </p:nvPr>
        </p:nvSpPr>
        <p:spPr>
          <a:xfrm rot="5400000">
            <a:off x="2686050" y="-895350"/>
            <a:ext cx="37719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5" name="Google Shape;105;p16"/>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6"/>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6"/>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8" name="Shape 108"/>
        <p:cNvGrpSpPr/>
        <p:nvPr/>
      </p:nvGrpSpPr>
      <p:grpSpPr>
        <a:xfrm>
          <a:off x="0" y="0"/>
          <a:ext cx="0" cy="0"/>
          <a:chOff x="0" y="0"/>
          <a:chExt cx="0" cy="0"/>
        </a:xfrm>
      </p:grpSpPr>
      <p:sp>
        <p:nvSpPr>
          <p:cNvPr id="109" name="Google Shape;109;p17"/>
          <p:cNvSpPr txBox="1"/>
          <p:nvPr>
            <p:ph type="title"/>
          </p:nvPr>
        </p:nvSpPr>
        <p:spPr>
          <a:xfrm>
            <a:off x="1792288" y="4000500"/>
            <a:ext cx="5486400" cy="47228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 name="Google Shape;110;p17"/>
          <p:cNvSpPr/>
          <p:nvPr>
            <p:ph idx="2" type="pic"/>
          </p:nvPr>
        </p:nvSpPr>
        <p:spPr>
          <a:xfrm>
            <a:off x="1792288" y="510646"/>
            <a:ext cx="5486400" cy="3429000"/>
          </a:xfrm>
          <a:prstGeom prst="rect">
            <a:avLst/>
          </a:prstGeom>
          <a:noFill/>
          <a:ln>
            <a:noFill/>
          </a:ln>
        </p:spPr>
      </p:sp>
      <p:sp>
        <p:nvSpPr>
          <p:cNvPr id="111" name="Google Shape;111;p17"/>
          <p:cNvSpPr txBox="1"/>
          <p:nvPr>
            <p:ph idx="1" type="body"/>
          </p:nvPr>
        </p:nvSpPr>
        <p:spPr>
          <a:xfrm>
            <a:off x="1792288" y="4472782"/>
            <a:ext cx="5486400" cy="670718"/>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12" name="Google Shape;112;p17"/>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7"/>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7"/>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5" name="Shape 115"/>
        <p:cNvGrpSpPr/>
        <p:nvPr/>
      </p:nvGrpSpPr>
      <p:grpSpPr>
        <a:xfrm>
          <a:off x="0" y="0"/>
          <a:ext cx="0" cy="0"/>
          <a:chOff x="0" y="0"/>
          <a:chExt cx="0" cy="0"/>
        </a:xfrm>
      </p:grpSpPr>
      <p:sp>
        <p:nvSpPr>
          <p:cNvPr id="116" name="Google Shape;116;p18"/>
          <p:cNvSpPr txBox="1"/>
          <p:nvPr>
            <p:ph type="title"/>
          </p:nvPr>
        </p:nvSpPr>
        <p:spPr>
          <a:xfrm>
            <a:off x="457201" y="227542"/>
            <a:ext cx="3008313" cy="9683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 name="Google Shape;117;p18"/>
          <p:cNvSpPr txBox="1"/>
          <p:nvPr>
            <p:ph idx="1" type="body"/>
          </p:nvPr>
        </p:nvSpPr>
        <p:spPr>
          <a:xfrm>
            <a:off x="3575050" y="227542"/>
            <a:ext cx="5111750" cy="4877594"/>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18" name="Google Shape;118;p18"/>
          <p:cNvSpPr txBox="1"/>
          <p:nvPr>
            <p:ph idx="2" type="body"/>
          </p:nvPr>
        </p:nvSpPr>
        <p:spPr>
          <a:xfrm>
            <a:off x="457201" y="1195917"/>
            <a:ext cx="3008313" cy="3909219"/>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19" name="Google Shape;119;p18"/>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18"/>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18"/>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9"/>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19"/>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19"/>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6" name="Shape 126"/>
        <p:cNvGrpSpPr/>
        <p:nvPr/>
      </p:nvGrpSpPr>
      <p:grpSpPr>
        <a:xfrm>
          <a:off x="0" y="0"/>
          <a:ext cx="0" cy="0"/>
          <a:chOff x="0" y="0"/>
          <a:chExt cx="0" cy="0"/>
        </a:xfrm>
      </p:grpSpPr>
      <p:sp>
        <p:nvSpPr>
          <p:cNvPr id="127" name="Google Shape;127;p20"/>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8" name="Google Shape;128;p20"/>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0"/>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20"/>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1" name="Shape 131"/>
        <p:cNvGrpSpPr/>
        <p:nvPr/>
      </p:nvGrpSpPr>
      <p:grpSpPr>
        <a:xfrm>
          <a:off x="0" y="0"/>
          <a:ext cx="0" cy="0"/>
          <a:chOff x="0" y="0"/>
          <a:chExt cx="0" cy="0"/>
        </a:xfrm>
      </p:grpSpPr>
      <p:sp>
        <p:nvSpPr>
          <p:cNvPr id="132" name="Google Shape;132;p21"/>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1"/>
          <p:cNvSpPr txBox="1"/>
          <p:nvPr>
            <p:ph idx="1" type="body"/>
          </p:nvPr>
        </p:nvSpPr>
        <p:spPr>
          <a:xfrm>
            <a:off x="457200" y="1279261"/>
            <a:ext cx="4040188" cy="533135"/>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34" name="Google Shape;134;p21"/>
          <p:cNvSpPr txBox="1"/>
          <p:nvPr>
            <p:ph idx="2" type="body"/>
          </p:nvPr>
        </p:nvSpPr>
        <p:spPr>
          <a:xfrm>
            <a:off x="457200" y="1812396"/>
            <a:ext cx="4040188" cy="329274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35" name="Google Shape;135;p21"/>
          <p:cNvSpPr txBox="1"/>
          <p:nvPr>
            <p:ph idx="3" type="body"/>
          </p:nvPr>
        </p:nvSpPr>
        <p:spPr>
          <a:xfrm>
            <a:off x="4645026" y="1279261"/>
            <a:ext cx="4041775" cy="533135"/>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36" name="Google Shape;136;p21"/>
          <p:cNvSpPr txBox="1"/>
          <p:nvPr>
            <p:ph idx="4" type="body"/>
          </p:nvPr>
        </p:nvSpPr>
        <p:spPr>
          <a:xfrm>
            <a:off x="4645026" y="1812396"/>
            <a:ext cx="4041775" cy="329274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37" name="Google Shape;137;p21"/>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21"/>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21"/>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0" name="Shape 140"/>
        <p:cNvGrpSpPr/>
        <p:nvPr/>
      </p:nvGrpSpPr>
      <p:grpSpPr>
        <a:xfrm>
          <a:off x="0" y="0"/>
          <a:ext cx="0" cy="0"/>
          <a:chOff x="0" y="0"/>
          <a:chExt cx="0" cy="0"/>
        </a:xfrm>
      </p:grpSpPr>
      <p:sp>
        <p:nvSpPr>
          <p:cNvPr id="141" name="Google Shape;141;p22"/>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2" name="Google Shape;142;p22"/>
          <p:cNvSpPr txBox="1"/>
          <p:nvPr>
            <p:ph idx="1" type="body"/>
          </p:nvPr>
        </p:nvSpPr>
        <p:spPr>
          <a:xfrm>
            <a:off x="457200" y="1333500"/>
            <a:ext cx="4038600" cy="3771636"/>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43" name="Google Shape;143;p22"/>
          <p:cNvSpPr txBox="1"/>
          <p:nvPr>
            <p:ph idx="2" type="body"/>
          </p:nvPr>
        </p:nvSpPr>
        <p:spPr>
          <a:xfrm>
            <a:off x="4648200" y="1333500"/>
            <a:ext cx="4038600" cy="3771636"/>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44" name="Google Shape;144;p22"/>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22"/>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22"/>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7" name="Shape 147"/>
        <p:cNvGrpSpPr/>
        <p:nvPr/>
      </p:nvGrpSpPr>
      <p:grpSpPr>
        <a:xfrm>
          <a:off x="0" y="0"/>
          <a:ext cx="0" cy="0"/>
          <a:chOff x="0" y="0"/>
          <a:chExt cx="0" cy="0"/>
        </a:xfrm>
      </p:grpSpPr>
      <p:sp>
        <p:nvSpPr>
          <p:cNvPr id="148" name="Google Shape;148;p23"/>
          <p:cNvSpPr txBox="1"/>
          <p:nvPr>
            <p:ph type="title"/>
          </p:nvPr>
        </p:nvSpPr>
        <p:spPr>
          <a:xfrm>
            <a:off x="722313" y="3672417"/>
            <a:ext cx="7772400" cy="11350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 name="Google Shape;149;p23"/>
          <p:cNvSpPr txBox="1"/>
          <p:nvPr>
            <p:ph idx="1" type="body"/>
          </p:nvPr>
        </p:nvSpPr>
        <p:spPr>
          <a:xfrm>
            <a:off x="722313" y="2422261"/>
            <a:ext cx="7772400" cy="1250156"/>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50" name="Google Shape;150;p23"/>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23"/>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23"/>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3" name="Shape 153"/>
        <p:cNvGrpSpPr/>
        <p:nvPr/>
      </p:nvGrpSpPr>
      <p:grpSpPr>
        <a:xfrm>
          <a:off x="0" y="0"/>
          <a:ext cx="0" cy="0"/>
          <a:chOff x="0" y="0"/>
          <a:chExt cx="0" cy="0"/>
        </a:xfrm>
      </p:grpSpPr>
      <p:sp>
        <p:nvSpPr>
          <p:cNvPr id="154" name="Google Shape;154;p24"/>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5" name="Google Shape;155;p24"/>
          <p:cNvSpPr txBox="1"/>
          <p:nvPr>
            <p:ph idx="1" type="body"/>
          </p:nvPr>
        </p:nvSpPr>
        <p:spPr>
          <a:xfrm>
            <a:off x="457200" y="1333500"/>
            <a:ext cx="8229600" cy="3771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6" name="Google Shape;156;p24"/>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24"/>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24"/>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5" name="Shape 165"/>
        <p:cNvGrpSpPr/>
        <p:nvPr/>
      </p:nvGrpSpPr>
      <p:grpSpPr>
        <a:xfrm>
          <a:off x="0" y="0"/>
          <a:ext cx="0" cy="0"/>
          <a:chOff x="0" y="0"/>
          <a:chExt cx="0" cy="0"/>
        </a:xfrm>
      </p:grpSpPr>
      <p:sp>
        <p:nvSpPr>
          <p:cNvPr id="166" name="Google Shape;166;p26"/>
          <p:cNvSpPr txBox="1"/>
          <p:nvPr>
            <p:ph type="ctrTitle"/>
          </p:nvPr>
        </p:nvSpPr>
        <p:spPr>
          <a:xfrm>
            <a:off x="685800" y="1775355"/>
            <a:ext cx="7772400" cy="122502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 name="Google Shape;167;p26"/>
          <p:cNvSpPr txBox="1"/>
          <p:nvPr>
            <p:ph idx="1" type="subTitle"/>
          </p:nvPr>
        </p:nvSpPr>
        <p:spPr>
          <a:xfrm>
            <a:off x="1371600" y="3238500"/>
            <a:ext cx="6400800" cy="14605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68" name="Google Shape;168;p26"/>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26"/>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26"/>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4"/>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 name="Google Shape;27;p4"/>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0" name="Shape 30"/>
        <p:cNvGrpSpPr/>
        <p:nvPr/>
      </p:nvGrpSpPr>
      <p:grpSpPr>
        <a:xfrm>
          <a:off x="0" y="0"/>
          <a:ext cx="0" cy="0"/>
          <a:chOff x="0" y="0"/>
          <a:chExt cx="0" cy="0"/>
        </a:xfrm>
      </p:grpSpPr>
      <p:sp>
        <p:nvSpPr>
          <p:cNvPr id="31" name="Google Shape;31;p5"/>
          <p:cNvSpPr txBox="1"/>
          <p:nvPr>
            <p:ph type="title"/>
          </p:nvPr>
        </p:nvSpPr>
        <p:spPr>
          <a:xfrm rot="5400000">
            <a:off x="5219965" y="1638301"/>
            <a:ext cx="4876271"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 name="Google Shape;32;p5"/>
          <p:cNvSpPr txBox="1"/>
          <p:nvPr>
            <p:ph idx="1" type="body"/>
          </p:nvPr>
        </p:nvSpPr>
        <p:spPr>
          <a:xfrm rot="5400000">
            <a:off x="1028965" y="-342900"/>
            <a:ext cx="4876271"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 name="Google Shape;33;p5"/>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 name="Google Shape;38;p6"/>
          <p:cNvSpPr txBox="1"/>
          <p:nvPr>
            <p:ph idx="1" type="body"/>
          </p:nvPr>
        </p:nvSpPr>
        <p:spPr>
          <a:xfrm rot="5400000">
            <a:off x="2686050" y="-895350"/>
            <a:ext cx="37719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6"/>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2" name="Shape 42"/>
        <p:cNvGrpSpPr/>
        <p:nvPr/>
      </p:nvGrpSpPr>
      <p:grpSpPr>
        <a:xfrm>
          <a:off x="0" y="0"/>
          <a:ext cx="0" cy="0"/>
          <a:chOff x="0" y="0"/>
          <a:chExt cx="0" cy="0"/>
        </a:xfrm>
      </p:grpSpPr>
      <p:sp>
        <p:nvSpPr>
          <p:cNvPr id="43" name="Google Shape;43;p7"/>
          <p:cNvSpPr txBox="1"/>
          <p:nvPr>
            <p:ph type="title"/>
          </p:nvPr>
        </p:nvSpPr>
        <p:spPr>
          <a:xfrm>
            <a:off x="1792288" y="4000500"/>
            <a:ext cx="5486400" cy="47228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 name="Google Shape;44;p7"/>
          <p:cNvSpPr/>
          <p:nvPr>
            <p:ph idx="2" type="pic"/>
          </p:nvPr>
        </p:nvSpPr>
        <p:spPr>
          <a:xfrm>
            <a:off x="1792288" y="510646"/>
            <a:ext cx="5486400" cy="3429000"/>
          </a:xfrm>
          <a:prstGeom prst="rect">
            <a:avLst/>
          </a:prstGeom>
          <a:noFill/>
          <a:ln>
            <a:noFill/>
          </a:ln>
        </p:spPr>
      </p:sp>
      <p:sp>
        <p:nvSpPr>
          <p:cNvPr id="45" name="Google Shape;45;p7"/>
          <p:cNvSpPr txBox="1"/>
          <p:nvPr>
            <p:ph idx="1" type="body"/>
          </p:nvPr>
        </p:nvSpPr>
        <p:spPr>
          <a:xfrm>
            <a:off x="1792288" y="4472782"/>
            <a:ext cx="5486400" cy="670718"/>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6" name="Google Shape;46;p7"/>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 name="Shape 49"/>
        <p:cNvGrpSpPr/>
        <p:nvPr/>
      </p:nvGrpSpPr>
      <p:grpSpPr>
        <a:xfrm>
          <a:off x="0" y="0"/>
          <a:ext cx="0" cy="0"/>
          <a:chOff x="0" y="0"/>
          <a:chExt cx="0" cy="0"/>
        </a:xfrm>
      </p:grpSpPr>
      <p:sp>
        <p:nvSpPr>
          <p:cNvPr id="50" name="Google Shape;50;p8"/>
          <p:cNvSpPr txBox="1"/>
          <p:nvPr>
            <p:ph type="title"/>
          </p:nvPr>
        </p:nvSpPr>
        <p:spPr>
          <a:xfrm>
            <a:off x="457201" y="227542"/>
            <a:ext cx="3008313" cy="9683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8"/>
          <p:cNvSpPr txBox="1"/>
          <p:nvPr>
            <p:ph idx="1" type="body"/>
          </p:nvPr>
        </p:nvSpPr>
        <p:spPr>
          <a:xfrm>
            <a:off x="3575050" y="227542"/>
            <a:ext cx="5111750" cy="4877594"/>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2" name="Google Shape;52;p8"/>
          <p:cNvSpPr txBox="1"/>
          <p:nvPr>
            <p:ph idx="2" type="body"/>
          </p:nvPr>
        </p:nvSpPr>
        <p:spPr>
          <a:xfrm>
            <a:off x="457201" y="1195917"/>
            <a:ext cx="3008313" cy="3909219"/>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3" name="Google Shape;53;p8"/>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9"/>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 name="Google Shape;58;p9"/>
          <p:cNvSpPr txBox="1"/>
          <p:nvPr>
            <p:ph idx="1" type="body"/>
          </p:nvPr>
        </p:nvSpPr>
        <p:spPr>
          <a:xfrm>
            <a:off x="457200" y="1279261"/>
            <a:ext cx="4040188" cy="533135"/>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9" name="Google Shape;59;p9"/>
          <p:cNvSpPr txBox="1"/>
          <p:nvPr>
            <p:ph idx="2" type="body"/>
          </p:nvPr>
        </p:nvSpPr>
        <p:spPr>
          <a:xfrm>
            <a:off x="457200" y="1812396"/>
            <a:ext cx="4040188" cy="329274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0" name="Google Shape;60;p9"/>
          <p:cNvSpPr txBox="1"/>
          <p:nvPr>
            <p:ph idx="3" type="body"/>
          </p:nvPr>
        </p:nvSpPr>
        <p:spPr>
          <a:xfrm>
            <a:off x="4645026" y="1279261"/>
            <a:ext cx="4041775" cy="533135"/>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1" name="Google Shape;61;p9"/>
          <p:cNvSpPr txBox="1"/>
          <p:nvPr>
            <p:ph idx="4" type="body"/>
          </p:nvPr>
        </p:nvSpPr>
        <p:spPr>
          <a:xfrm>
            <a:off x="4645026" y="1812396"/>
            <a:ext cx="4041775" cy="329274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2" name="Google Shape;62;p9"/>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 name="Shape 65"/>
        <p:cNvGrpSpPr/>
        <p:nvPr/>
      </p:nvGrpSpPr>
      <p:grpSpPr>
        <a:xfrm>
          <a:off x="0" y="0"/>
          <a:ext cx="0" cy="0"/>
          <a:chOff x="0" y="0"/>
          <a:chExt cx="0" cy="0"/>
        </a:xfrm>
      </p:grpSpPr>
      <p:sp>
        <p:nvSpPr>
          <p:cNvPr id="66" name="Google Shape;66;p10"/>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txBox="1"/>
          <p:nvPr>
            <p:ph idx="1" type="body"/>
          </p:nvPr>
        </p:nvSpPr>
        <p:spPr>
          <a:xfrm>
            <a:off x="457200" y="1333500"/>
            <a:ext cx="4038600" cy="3771636"/>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8" name="Google Shape;68;p10"/>
          <p:cNvSpPr txBox="1"/>
          <p:nvPr>
            <p:ph idx="2" type="body"/>
          </p:nvPr>
        </p:nvSpPr>
        <p:spPr>
          <a:xfrm>
            <a:off x="4648200" y="1333500"/>
            <a:ext cx="4038600" cy="3771636"/>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9" name="Google Shape;69;p10"/>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457200" y="1333500"/>
            <a:ext cx="8229600" cy="37719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6" name="Google Shape;86;p13"/>
          <p:cNvSpPr txBox="1"/>
          <p:nvPr>
            <p:ph idx="1" type="body"/>
          </p:nvPr>
        </p:nvSpPr>
        <p:spPr>
          <a:xfrm>
            <a:off x="457200" y="1333500"/>
            <a:ext cx="8229600" cy="37719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p13"/>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9" name="Google Shape;89;p13"/>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25"/>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61" name="Google Shape;161;p25"/>
          <p:cNvSpPr txBox="1"/>
          <p:nvPr>
            <p:ph idx="1" type="body"/>
          </p:nvPr>
        </p:nvSpPr>
        <p:spPr>
          <a:xfrm>
            <a:off x="457200" y="1333500"/>
            <a:ext cx="8229600" cy="37719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2" name="Google Shape;162;p25"/>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3" name="Google Shape;163;p25"/>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4" name="Google Shape;164;p25"/>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7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 name="Shape 171"/>
        <p:cNvGrpSpPr/>
        <p:nvPr/>
      </p:nvGrpSpPr>
      <p:grpSpPr>
        <a:xfrm>
          <a:off x="0" y="0"/>
          <a:ext cx="0" cy="0"/>
          <a:chOff x="0" y="0"/>
          <a:chExt cx="0" cy="0"/>
        </a:xfrm>
      </p:grpSpPr>
      <p:sp>
        <p:nvSpPr>
          <p:cNvPr id="172" name="Google Shape;172;p27"/>
          <p:cNvSpPr txBox="1"/>
          <p:nvPr>
            <p:ph type="title"/>
          </p:nvPr>
        </p:nvSpPr>
        <p:spPr>
          <a:xfrm>
            <a:off x="457200" y="228600"/>
            <a:ext cx="8229600" cy="9525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73" name="Google Shape;173;p27"/>
          <p:cNvSpPr txBox="1"/>
          <p:nvPr>
            <p:ph idx="1" type="body"/>
          </p:nvPr>
        </p:nvSpPr>
        <p:spPr>
          <a:xfrm>
            <a:off x="457200" y="1333500"/>
            <a:ext cx="8229600" cy="37719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4" name="Google Shape;174;p27"/>
          <p:cNvSpPr txBox="1"/>
          <p:nvPr>
            <p:ph idx="10" type="dt"/>
          </p:nvPr>
        </p:nvSpPr>
        <p:spPr>
          <a:xfrm>
            <a:off x="457200" y="5297487"/>
            <a:ext cx="2133600" cy="30321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5" name="Google Shape;175;p27"/>
          <p:cNvSpPr txBox="1"/>
          <p:nvPr>
            <p:ph idx="11" type="ftr"/>
          </p:nvPr>
        </p:nvSpPr>
        <p:spPr>
          <a:xfrm>
            <a:off x="3124200" y="5297487"/>
            <a:ext cx="2895600" cy="30321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6" name="Google Shape;176;p27"/>
          <p:cNvSpPr txBox="1"/>
          <p:nvPr>
            <p:ph idx="12" type="sldNum"/>
          </p:nvPr>
        </p:nvSpPr>
        <p:spPr>
          <a:xfrm>
            <a:off x="6553200" y="5297487"/>
            <a:ext cx="2133600" cy="30321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25.png"/><Relationship Id="rId6"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2.png"/><Relationship Id="rId11" Type="http://schemas.openxmlformats.org/officeDocument/2006/relationships/image" Target="../media/image26.png"/><Relationship Id="rId10" Type="http://schemas.openxmlformats.org/officeDocument/2006/relationships/image" Target="../media/image32.png"/><Relationship Id="rId9" Type="http://schemas.openxmlformats.org/officeDocument/2006/relationships/image" Target="../media/image42.png"/><Relationship Id="rId5" Type="http://schemas.openxmlformats.org/officeDocument/2006/relationships/image" Target="../media/image22.png"/><Relationship Id="rId6" Type="http://schemas.openxmlformats.org/officeDocument/2006/relationships/image" Target="../media/image31.png"/><Relationship Id="rId7" Type="http://schemas.openxmlformats.org/officeDocument/2006/relationships/image" Target="../media/image27.png"/><Relationship Id="rId8"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image" Target="../media/image22.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6.jp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8.jpg"/><Relationship Id="rId4" Type="http://schemas.openxmlformats.org/officeDocument/2006/relationships/image" Target="../media/image43.png"/><Relationship Id="rId10" Type="http://schemas.openxmlformats.org/officeDocument/2006/relationships/image" Target="../media/image40.png"/><Relationship Id="rId9" Type="http://schemas.openxmlformats.org/officeDocument/2006/relationships/image" Target="../media/image47.png"/><Relationship Id="rId5" Type="http://schemas.openxmlformats.org/officeDocument/2006/relationships/image" Target="../media/image63.png"/><Relationship Id="rId6" Type="http://schemas.openxmlformats.org/officeDocument/2006/relationships/image" Target="../media/image46.png"/><Relationship Id="rId7" Type="http://schemas.openxmlformats.org/officeDocument/2006/relationships/image" Target="../media/image39.png"/><Relationship Id="rId8"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0.png"/><Relationship Id="rId4" Type="http://schemas.openxmlformats.org/officeDocument/2006/relationships/image" Target="../media/image4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2.png"/><Relationship Id="rId4" Type="http://schemas.openxmlformats.org/officeDocument/2006/relationships/image" Target="../media/image44.png"/><Relationship Id="rId5" Type="http://schemas.openxmlformats.org/officeDocument/2006/relationships/image" Target="../media/image54.png"/><Relationship Id="rId6"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6.png"/><Relationship Id="rId4" Type="http://schemas.openxmlformats.org/officeDocument/2006/relationships/image" Target="../media/image74.png"/><Relationship Id="rId5" Type="http://schemas.openxmlformats.org/officeDocument/2006/relationships/image" Target="../media/image7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2.png"/><Relationship Id="rId4" Type="http://schemas.openxmlformats.org/officeDocument/2006/relationships/image" Target="../media/image58.png"/><Relationship Id="rId5"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2.png"/><Relationship Id="rId4" Type="http://schemas.openxmlformats.org/officeDocument/2006/relationships/image" Target="../media/image44.png"/><Relationship Id="rId5" Type="http://schemas.openxmlformats.org/officeDocument/2006/relationships/image" Target="../media/image54.png"/><Relationship Id="rId6"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0.jpg"/><Relationship Id="rId4" Type="http://schemas.openxmlformats.org/officeDocument/2006/relationships/image" Target="../media/image66.jpg"/><Relationship Id="rId5" Type="http://schemas.openxmlformats.org/officeDocument/2006/relationships/image" Target="../media/image5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2.png"/><Relationship Id="rId4" Type="http://schemas.openxmlformats.org/officeDocument/2006/relationships/image" Target="../media/image61.png"/><Relationship Id="rId10" Type="http://schemas.openxmlformats.org/officeDocument/2006/relationships/image" Target="../media/image67.png"/><Relationship Id="rId9" Type="http://schemas.openxmlformats.org/officeDocument/2006/relationships/image" Target="../media/image101.png"/><Relationship Id="rId5" Type="http://schemas.openxmlformats.org/officeDocument/2006/relationships/image" Target="../media/image59.png"/><Relationship Id="rId6" Type="http://schemas.openxmlformats.org/officeDocument/2006/relationships/image" Target="../media/image87.png"/><Relationship Id="rId7" Type="http://schemas.openxmlformats.org/officeDocument/2006/relationships/image" Target="../media/image60.png"/><Relationship Id="rId8" Type="http://schemas.openxmlformats.org/officeDocument/2006/relationships/image" Target="../media/image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0.png"/><Relationship Id="rId4" Type="http://schemas.openxmlformats.org/officeDocument/2006/relationships/image" Target="../media/image78.png"/><Relationship Id="rId5" Type="http://schemas.openxmlformats.org/officeDocument/2006/relationships/image" Target="../media/image52.png"/><Relationship Id="rId6" Type="http://schemas.openxmlformats.org/officeDocument/2006/relationships/image" Target="../media/image54.png"/><Relationship Id="rId7" Type="http://schemas.openxmlformats.org/officeDocument/2006/relationships/image" Target="../media/image68.png"/><Relationship Id="rId8"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78.png"/><Relationship Id="rId6" Type="http://schemas.openxmlformats.org/officeDocument/2006/relationships/image" Target="../media/image10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2.png"/><Relationship Id="rId4" Type="http://schemas.openxmlformats.org/officeDocument/2006/relationships/image" Target="../media/image79.png"/><Relationship Id="rId5"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75.png"/><Relationship Id="rId6" Type="http://schemas.openxmlformats.org/officeDocument/2006/relationships/image" Target="../media/image10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9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84.jpg"/><Relationship Id="rId4" Type="http://schemas.openxmlformats.org/officeDocument/2006/relationships/image" Target="../media/image146.png"/><Relationship Id="rId5"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3.png"/><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20" Type="http://schemas.openxmlformats.org/officeDocument/2006/relationships/image" Target="../media/image115.png"/><Relationship Id="rId11" Type="http://schemas.openxmlformats.org/officeDocument/2006/relationships/image" Target="../media/image89.png"/><Relationship Id="rId10" Type="http://schemas.openxmlformats.org/officeDocument/2006/relationships/image" Target="../media/image94.png"/><Relationship Id="rId13" Type="http://schemas.openxmlformats.org/officeDocument/2006/relationships/image" Target="../media/image92.png"/><Relationship Id="rId12" Type="http://schemas.openxmlformats.org/officeDocument/2006/relationships/image" Target="../media/image104.png"/><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90.png"/><Relationship Id="rId4" Type="http://schemas.openxmlformats.org/officeDocument/2006/relationships/image" Target="../media/image82.png"/><Relationship Id="rId9" Type="http://schemas.openxmlformats.org/officeDocument/2006/relationships/image" Target="../media/image99.png"/><Relationship Id="rId15" Type="http://schemas.openxmlformats.org/officeDocument/2006/relationships/image" Target="../media/image100.png"/><Relationship Id="rId14" Type="http://schemas.openxmlformats.org/officeDocument/2006/relationships/image" Target="../media/image98.png"/><Relationship Id="rId17" Type="http://schemas.openxmlformats.org/officeDocument/2006/relationships/image" Target="../media/image102.png"/><Relationship Id="rId16" Type="http://schemas.openxmlformats.org/officeDocument/2006/relationships/image" Target="../media/image96.png"/><Relationship Id="rId5" Type="http://schemas.openxmlformats.org/officeDocument/2006/relationships/image" Target="../media/image91.png"/><Relationship Id="rId19" Type="http://schemas.openxmlformats.org/officeDocument/2006/relationships/image" Target="../media/image103.png"/><Relationship Id="rId6" Type="http://schemas.openxmlformats.org/officeDocument/2006/relationships/image" Target="../media/image88.png"/><Relationship Id="rId18" Type="http://schemas.openxmlformats.org/officeDocument/2006/relationships/image" Target="../media/image97.png"/><Relationship Id="rId7" Type="http://schemas.openxmlformats.org/officeDocument/2006/relationships/image" Target="../media/image86.png"/><Relationship Id="rId8" Type="http://schemas.openxmlformats.org/officeDocument/2006/relationships/image" Target="../media/image9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0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12.png"/><Relationship Id="rId4" Type="http://schemas.openxmlformats.org/officeDocument/2006/relationships/image" Target="../media/image10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1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09.png"/><Relationship Id="rId4" Type="http://schemas.openxmlformats.org/officeDocument/2006/relationships/image" Target="../media/image134.png"/><Relationship Id="rId5" Type="http://schemas.openxmlformats.org/officeDocument/2006/relationships/image" Target="../media/image10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19.png"/><Relationship Id="rId4" Type="http://schemas.openxmlformats.org/officeDocument/2006/relationships/image" Target="../media/image1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2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1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08.png"/><Relationship Id="rId4" Type="http://schemas.openxmlformats.org/officeDocument/2006/relationships/image" Target="../media/image1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30.png"/><Relationship Id="rId4" Type="http://schemas.openxmlformats.org/officeDocument/2006/relationships/image" Target="../media/image118.png"/><Relationship Id="rId5" Type="http://schemas.openxmlformats.org/officeDocument/2006/relationships/image" Target="../media/image116.png"/><Relationship Id="rId6" Type="http://schemas.openxmlformats.org/officeDocument/2006/relationships/image" Target="../media/image1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21.png"/><Relationship Id="rId4" Type="http://schemas.openxmlformats.org/officeDocument/2006/relationships/image" Target="../media/image1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2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31.png"/><Relationship Id="rId4" Type="http://schemas.openxmlformats.org/officeDocument/2006/relationships/image" Target="../media/image120.png"/><Relationship Id="rId5" Type="http://schemas.openxmlformats.org/officeDocument/2006/relationships/image" Target="../media/image1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23.png"/><Relationship Id="rId4" Type="http://schemas.openxmlformats.org/officeDocument/2006/relationships/image" Target="../media/image132.png"/><Relationship Id="rId5" Type="http://schemas.openxmlformats.org/officeDocument/2006/relationships/image" Target="../media/image1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27.png"/><Relationship Id="rId4" Type="http://schemas.openxmlformats.org/officeDocument/2006/relationships/image" Target="../media/image144.png"/><Relationship Id="rId5" Type="http://schemas.openxmlformats.org/officeDocument/2006/relationships/image" Target="../media/image1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37.png"/><Relationship Id="rId4" Type="http://schemas.openxmlformats.org/officeDocument/2006/relationships/image" Target="../media/image144.png"/><Relationship Id="rId5" Type="http://schemas.openxmlformats.org/officeDocument/2006/relationships/image" Target="../media/image45.jpg"/><Relationship Id="rId6" Type="http://schemas.openxmlformats.org/officeDocument/2006/relationships/image" Target="../media/image1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31.png"/><Relationship Id="rId4" Type="http://schemas.openxmlformats.org/officeDocument/2006/relationships/image" Target="../media/image120.png"/><Relationship Id="rId5" Type="http://schemas.openxmlformats.org/officeDocument/2006/relationships/image" Target="../media/image122.png"/><Relationship Id="rId6" Type="http://schemas.openxmlformats.org/officeDocument/2006/relationships/image" Target="../media/image132.png"/><Relationship Id="rId7" Type="http://schemas.openxmlformats.org/officeDocument/2006/relationships/image" Target="../media/image1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36.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40.png"/><Relationship Id="rId4" Type="http://schemas.openxmlformats.org/officeDocument/2006/relationships/image" Target="../media/image1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4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3.xml"/><Relationship Id="rId3" Type="http://schemas.openxmlformats.org/officeDocument/2006/relationships/image" Target="../media/image145.png"/><Relationship Id="rId4" Type="http://schemas.openxmlformats.org/officeDocument/2006/relationships/image" Target="../media/image13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4.xml"/><Relationship Id="rId3" Type="http://schemas.openxmlformats.org/officeDocument/2006/relationships/image" Target="../media/image14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cap="none" strike="noStrike">
                <a:solidFill>
                  <a:schemeClr val="lt1"/>
                </a:solidFill>
                <a:latin typeface="Helvetica Neue"/>
                <a:ea typeface="Helvetica Neue"/>
                <a:cs typeface="Helvetica Neue"/>
                <a:sym typeface="Helvetica Neue"/>
              </a:rPr>
              <a:t>RANDOM NETWORK MODEL</a:t>
            </a:r>
            <a:endParaRPr/>
          </a:p>
        </p:txBody>
      </p:sp>
      <p:pic>
        <p:nvPicPr>
          <p:cNvPr descr="Untitled.pdf" id="183" name="Google Shape;183;p28"/>
          <p:cNvPicPr preferRelativeResize="0"/>
          <p:nvPr/>
        </p:nvPicPr>
        <p:blipFill rotWithShape="1">
          <a:blip r:embed="rId3">
            <a:alphaModFix/>
          </a:blip>
          <a:srcRect b="0" l="0" r="0" t="0"/>
          <a:stretch/>
        </p:blipFill>
        <p:spPr>
          <a:xfrm>
            <a:off x="647700" y="1162050"/>
            <a:ext cx="7861300" cy="3816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MATH TUTORIAL     Binomial Distribution: </a:t>
            </a:r>
            <a:r>
              <a:rPr b="1" i="0" lang="en-US" sz="2000" u="none">
                <a:solidFill>
                  <a:srgbClr val="D9D9D9"/>
                </a:solidFill>
                <a:latin typeface="Helvetica Neue"/>
                <a:ea typeface="Helvetica Neue"/>
                <a:cs typeface="Helvetica Neue"/>
                <a:sym typeface="Helvetica Neue"/>
              </a:rPr>
              <a:t>The bottom line</a:t>
            </a:r>
            <a:endParaRPr/>
          </a:p>
          <a:p>
            <a:pPr indent="0" lvl="0" marL="0" marR="0" rtl="0" algn="l">
              <a:lnSpc>
                <a:spcPct val="100000"/>
              </a:lnSpc>
              <a:spcBef>
                <a:spcPts val="400"/>
              </a:spcBef>
              <a:spcAft>
                <a:spcPts val="0"/>
              </a:spcAft>
              <a:buClr>
                <a:schemeClr val="dk1"/>
              </a:buClr>
              <a:buSzPts val="2000"/>
              <a:buFont typeface="Arial"/>
              <a:buNone/>
            </a:pPr>
            <a:r>
              <a:t/>
            </a:r>
            <a:endParaRPr b="1" i="0" sz="2000" u="none">
              <a:solidFill>
                <a:srgbClr val="D9D9D9"/>
              </a:solidFill>
              <a:latin typeface="Helvetica Neue"/>
              <a:ea typeface="Helvetica Neue"/>
              <a:cs typeface="Helvetica Neue"/>
              <a:sym typeface="Helvetica Neue"/>
            </a:endParaRPr>
          </a:p>
          <a:p>
            <a:pPr indent="0" lvl="0" marL="0" marR="0" rtl="0" algn="l">
              <a:lnSpc>
                <a:spcPct val="100000"/>
              </a:lnSpc>
              <a:spcBef>
                <a:spcPts val="400"/>
              </a:spcBef>
              <a:spcAft>
                <a:spcPts val="0"/>
              </a:spcAft>
              <a:buClr>
                <a:schemeClr val="dk1"/>
              </a:buClr>
              <a:buSzPts val="2000"/>
              <a:buFont typeface="Arial"/>
              <a:buNone/>
            </a:pPr>
            <a:r>
              <a:t/>
            </a:r>
            <a:endParaRPr b="1" i="0" sz="2000" u="none">
              <a:solidFill>
                <a:srgbClr val="D9D9D9"/>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i="0" sz="2000" u="none">
              <a:solidFill>
                <a:srgbClr val="D9D9D9"/>
              </a:solidFill>
              <a:latin typeface="Helvetica Neue"/>
              <a:ea typeface="Helvetica Neue"/>
              <a:cs typeface="Helvetica Neue"/>
              <a:sym typeface="Helvetica Neue"/>
            </a:endParaRPr>
          </a:p>
        </p:txBody>
      </p:sp>
      <p:sp>
        <p:nvSpPr>
          <p:cNvPr id="285" name="Google Shape;285;p37"/>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sp>
        <p:nvSpPr>
          <p:cNvPr id="286" name="Google Shape;286;p37"/>
          <p:cNvSpPr txBox="1"/>
          <p:nvPr/>
        </p:nvSpPr>
        <p:spPr>
          <a:xfrm flipH="1">
            <a:off x="2293937"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87" name="Google Shape;287;p37"/>
          <p:cNvSpPr txBox="1"/>
          <p:nvPr/>
        </p:nvSpPr>
        <p:spPr>
          <a:xfrm>
            <a:off x="365125" y="5202237"/>
            <a:ext cx="8736012" cy="2778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Helvetica Neue"/>
              <a:buNone/>
            </a:pPr>
            <a:r>
              <a:rPr b="0" i="1" lang="en-US" sz="1200" u="none">
                <a:solidFill>
                  <a:srgbClr val="000000"/>
                </a:solidFill>
                <a:latin typeface="Helvetica Neue"/>
                <a:ea typeface="Helvetica Neue"/>
                <a:cs typeface="Helvetica Neue"/>
                <a:sym typeface="Helvetica Neue"/>
              </a:rPr>
              <a:t>http://keral2008.blogspot.com/2008/10/derivation-of-mean-and-variance-of.html</a:t>
            </a:r>
            <a:endParaRPr/>
          </a:p>
        </p:txBody>
      </p:sp>
      <p:pic>
        <p:nvPicPr>
          <p:cNvPr id="288" name="Google Shape;288;p37"/>
          <p:cNvPicPr preferRelativeResize="0"/>
          <p:nvPr/>
        </p:nvPicPr>
        <p:blipFill rotWithShape="1">
          <a:blip r:embed="rId3">
            <a:alphaModFix/>
          </a:blip>
          <a:srcRect b="0" l="0" r="0" t="0"/>
          <a:stretch/>
        </p:blipFill>
        <p:spPr>
          <a:xfrm>
            <a:off x="536575" y="1076325"/>
            <a:ext cx="3027362" cy="863600"/>
          </a:xfrm>
          <a:prstGeom prst="rect">
            <a:avLst/>
          </a:prstGeom>
          <a:noFill/>
          <a:ln>
            <a:noFill/>
          </a:ln>
        </p:spPr>
      </p:pic>
      <p:pic>
        <p:nvPicPr>
          <p:cNvPr id="289" name="Google Shape;289;p37"/>
          <p:cNvPicPr preferRelativeResize="0"/>
          <p:nvPr/>
        </p:nvPicPr>
        <p:blipFill rotWithShape="1">
          <a:blip r:embed="rId4">
            <a:alphaModFix/>
          </a:blip>
          <a:srcRect b="0" l="0" r="0" t="0"/>
          <a:stretch/>
        </p:blipFill>
        <p:spPr>
          <a:xfrm>
            <a:off x="536575" y="2262187"/>
            <a:ext cx="1458912" cy="334962"/>
          </a:xfrm>
          <a:prstGeom prst="rect">
            <a:avLst/>
          </a:prstGeom>
          <a:noFill/>
          <a:ln>
            <a:noFill/>
          </a:ln>
        </p:spPr>
      </p:pic>
      <p:pic>
        <p:nvPicPr>
          <p:cNvPr id="290" name="Google Shape;290;p37"/>
          <p:cNvPicPr preferRelativeResize="0"/>
          <p:nvPr/>
        </p:nvPicPr>
        <p:blipFill rotWithShape="1">
          <a:blip r:embed="rId5">
            <a:alphaModFix/>
          </a:blip>
          <a:srcRect b="0" l="0" r="0" t="0"/>
          <a:stretch/>
        </p:blipFill>
        <p:spPr>
          <a:xfrm>
            <a:off x="536575" y="3041650"/>
            <a:ext cx="3687762" cy="434975"/>
          </a:xfrm>
          <a:prstGeom prst="rect">
            <a:avLst/>
          </a:prstGeom>
          <a:noFill/>
          <a:ln>
            <a:noFill/>
          </a:ln>
        </p:spPr>
      </p:pic>
      <p:pic>
        <p:nvPicPr>
          <p:cNvPr id="291" name="Google Shape;291;p37"/>
          <p:cNvPicPr preferRelativeResize="0"/>
          <p:nvPr/>
        </p:nvPicPr>
        <p:blipFill rotWithShape="1">
          <a:blip r:embed="rId6">
            <a:alphaModFix/>
          </a:blip>
          <a:srcRect b="0" l="0" r="0" t="0"/>
          <a:stretch/>
        </p:blipFill>
        <p:spPr>
          <a:xfrm>
            <a:off x="536575" y="3935412"/>
            <a:ext cx="5384800" cy="409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RANDOM NETWORK MODEL</a:t>
            </a:r>
            <a:endParaRPr/>
          </a:p>
        </p:txBody>
      </p:sp>
      <p:sp>
        <p:nvSpPr>
          <p:cNvPr id="298" name="Google Shape;298;p38"/>
          <p:cNvSpPr txBox="1"/>
          <p:nvPr/>
        </p:nvSpPr>
        <p:spPr>
          <a:xfrm>
            <a:off x="407987" y="898525"/>
            <a:ext cx="5383212" cy="246062"/>
          </a:xfrm>
          <a:prstGeom prst="rect">
            <a:avLst/>
          </a:prstGeom>
          <a:noFill/>
          <a:ln>
            <a:noFill/>
          </a:ln>
        </p:spPr>
        <p:txBody>
          <a:bodyPr anchorCtr="0" anchor="t" bIns="0" lIns="0" spcFirstLastPara="1" rIns="31725" wrap="square" tIns="0">
            <a:spAutoFit/>
          </a:bodyPr>
          <a:lstStyle/>
          <a:p>
            <a:pPr indent="0" lvl="0" marL="30162" marR="0" rtl="0" algn="l">
              <a:lnSpc>
                <a:spcPct val="100000"/>
              </a:lnSpc>
              <a:spcBef>
                <a:spcPts val="0"/>
              </a:spcBef>
              <a:spcAft>
                <a:spcPts val="0"/>
              </a:spcAft>
              <a:buClr>
                <a:srgbClr val="FF0000"/>
              </a:buClr>
              <a:buSzPts val="1600"/>
              <a:buFont typeface="Helvetica Neue"/>
              <a:buNone/>
            </a:pPr>
            <a:r>
              <a:rPr b="1" i="1" lang="en-US" sz="1600" u="none">
                <a:solidFill>
                  <a:srgbClr val="FF0000"/>
                </a:solidFill>
                <a:latin typeface="Helvetica Neue"/>
                <a:ea typeface="Helvetica Neue"/>
                <a:cs typeface="Helvetica Neue"/>
                <a:sym typeface="Helvetica Neue"/>
              </a:rPr>
              <a:t>P(L)</a:t>
            </a:r>
            <a:r>
              <a:rPr b="0" i="0" lang="en-US" sz="1600" u="none">
                <a:solidFill>
                  <a:srgbClr val="000000"/>
                </a:solidFill>
                <a:latin typeface="Helvetica Neue"/>
                <a:ea typeface="Helvetica Neue"/>
                <a:cs typeface="Helvetica Neue"/>
                <a:sym typeface="Helvetica Neue"/>
              </a:rPr>
              <a:t>: the probability to have a network of exactly </a:t>
            </a:r>
            <a:r>
              <a:rPr b="0" i="1" lang="en-US" sz="1600" u="none">
                <a:solidFill>
                  <a:srgbClr val="000000"/>
                </a:solidFill>
                <a:latin typeface="Helvetica Neue"/>
                <a:ea typeface="Helvetica Neue"/>
                <a:cs typeface="Helvetica Neue"/>
                <a:sym typeface="Helvetica Neue"/>
              </a:rPr>
              <a:t>L</a:t>
            </a:r>
            <a:r>
              <a:rPr b="0" i="0" lang="en-US" sz="1600" u="none">
                <a:solidFill>
                  <a:srgbClr val="000000"/>
                </a:solidFill>
                <a:latin typeface="Helvetica Neue"/>
                <a:ea typeface="Helvetica Neue"/>
                <a:cs typeface="Helvetica Neue"/>
                <a:sym typeface="Helvetica Neue"/>
              </a:rPr>
              <a:t> links</a:t>
            </a:r>
            <a:endParaRPr/>
          </a:p>
        </p:txBody>
      </p:sp>
      <p:sp>
        <p:nvSpPr>
          <p:cNvPr id="299" name="Google Shape;299;p38"/>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pic>
        <p:nvPicPr>
          <p:cNvPr id="300" name="Google Shape;300;p38"/>
          <p:cNvPicPr preferRelativeResize="0"/>
          <p:nvPr/>
        </p:nvPicPr>
        <p:blipFill rotWithShape="1">
          <a:blip r:embed="rId3">
            <a:alphaModFix/>
          </a:blip>
          <a:srcRect b="0" l="0" r="0" t="0"/>
          <a:stretch/>
        </p:blipFill>
        <p:spPr>
          <a:xfrm>
            <a:off x="2397125" y="1346200"/>
            <a:ext cx="3035300" cy="1062037"/>
          </a:xfrm>
          <a:prstGeom prst="rect">
            <a:avLst/>
          </a:prstGeom>
          <a:noFill/>
          <a:ln>
            <a:noFill/>
          </a:ln>
        </p:spPr>
      </p:pic>
      <p:pic>
        <p:nvPicPr>
          <p:cNvPr id="301" name="Google Shape;301;p38"/>
          <p:cNvPicPr preferRelativeResize="0"/>
          <p:nvPr/>
        </p:nvPicPr>
        <p:blipFill rotWithShape="1">
          <a:blip r:embed="rId4">
            <a:alphaModFix/>
          </a:blip>
          <a:srcRect b="0" l="0" r="0" t="0"/>
          <a:stretch/>
        </p:blipFill>
        <p:spPr>
          <a:xfrm>
            <a:off x="641350" y="3303587"/>
            <a:ext cx="2995612" cy="825500"/>
          </a:xfrm>
          <a:prstGeom prst="rect">
            <a:avLst/>
          </a:prstGeom>
          <a:noFill/>
          <a:ln>
            <a:noFill/>
          </a:ln>
        </p:spPr>
      </p:pic>
      <p:sp>
        <p:nvSpPr>
          <p:cNvPr id="302" name="Google Shape;302;p38"/>
          <p:cNvSpPr txBox="1"/>
          <p:nvPr/>
        </p:nvSpPr>
        <p:spPr>
          <a:xfrm>
            <a:off x="407987" y="2557462"/>
            <a:ext cx="5876925" cy="749300"/>
          </a:xfrm>
          <a:prstGeom prst="rect">
            <a:avLst/>
          </a:prstGeom>
          <a:noFill/>
          <a:ln>
            <a:noFill/>
          </a:ln>
        </p:spPr>
        <p:txBody>
          <a:bodyPr anchorCtr="0" anchor="ctr" bIns="46025" lIns="92075" spcFirstLastPara="1" rIns="92075" wrap="square" tIns="46025">
            <a:noAutofit/>
          </a:bodyPr>
          <a:lstStyle/>
          <a:p>
            <a:pPr indent="-101600" lvl="0" marL="0" marR="0" rtl="0" algn="l">
              <a:lnSpc>
                <a:spcPct val="100000"/>
              </a:lnSpc>
              <a:spcBef>
                <a:spcPts val="0"/>
              </a:spcBef>
              <a:spcAft>
                <a:spcPts val="0"/>
              </a:spcAft>
              <a:buClr>
                <a:srgbClr val="000000"/>
              </a:buClr>
              <a:buSzPts val="1600"/>
              <a:buFont typeface="Helvetica Neue"/>
              <a:buChar char="•"/>
            </a:pPr>
            <a:r>
              <a:rPr b="0" i="0" lang="en-US" sz="1600" u="none">
                <a:solidFill>
                  <a:srgbClr val="000000"/>
                </a:solidFill>
                <a:latin typeface="Helvetica Neue"/>
                <a:ea typeface="Helvetica Neue"/>
                <a:cs typeface="Helvetica Neue"/>
                <a:sym typeface="Helvetica Neue"/>
              </a:rPr>
              <a:t>The average number of links </a:t>
            </a:r>
            <a:r>
              <a:rPr b="0" i="1" lang="en-US" sz="1600" u="none">
                <a:solidFill>
                  <a:srgbClr val="000000"/>
                </a:solidFill>
                <a:latin typeface="Helvetica Neue"/>
                <a:ea typeface="Helvetica Neue"/>
                <a:cs typeface="Helvetica Neue"/>
                <a:sym typeface="Helvetica Neue"/>
              </a:rPr>
              <a:t>&lt;L&gt;</a:t>
            </a:r>
            <a:r>
              <a:rPr b="0" i="0" lang="en-US" sz="1600" u="none">
                <a:solidFill>
                  <a:srgbClr val="000000"/>
                </a:solidFill>
                <a:latin typeface="Helvetica Neue"/>
                <a:ea typeface="Helvetica Neue"/>
                <a:cs typeface="Helvetica Neue"/>
                <a:sym typeface="Helvetica Neue"/>
              </a:rPr>
              <a:t> in a random graph</a:t>
            </a:r>
            <a:endParaRPr/>
          </a:p>
        </p:txBody>
      </p:sp>
      <p:sp>
        <p:nvSpPr>
          <p:cNvPr id="303" name="Google Shape;303;p38"/>
          <p:cNvSpPr txBox="1"/>
          <p:nvPr/>
        </p:nvSpPr>
        <p:spPr>
          <a:xfrm>
            <a:off x="407987" y="4129087"/>
            <a:ext cx="5876925" cy="749300"/>
          </a:xfrm>
          <a:prstGeom prst="rect">
            <a:avLst/>
          </a:prstGeom>
          <a:noFill/>
          <a:ln>
            <a:noFill/>
          </a:ln>
        </p:spPr>
        <p:txBody>
          <a:bodyPr anchorCtr="0" anchor="ctr" bIns="46025" lIns="92075" spcFirstLastPara="1" rIns="92075" wrap="square" tIns="46025">
            <a:noAutofit/>
          </a:bodyPr>
          <a:lstStyle/>
          <a:p>
            <a:pPr indent="-101600" lvl="0" marL="0" marR="0" rtl="0" algn="l">
              <a:lnSpc>
                <a:spcPct val="100000"/>
              </a:lnSpc>
              <a:spcBef>
                <a:spcPts val="0"/>
              </a:spcBef>
              <a:spcAft>
                <a:spcPts val="0"/>
              </a:spcAft>
              <a:buClr>
                <a:srgbClr val="000000"/>
              </a:buClr>
              <a:buSzPts val="1600"/>
              <a:buFont typeface="Helvetica Neue"/>
              <a:buChar char="•"/>
            </a:pPr>
            <a:r>
              <a:rPr b="0" i="0" lang="en-US" sz="1600" u="none">
                <a:solidFill>
                  <a:srgbClr val="000000"/>
                </a:solidFill>
                <a:latin typeface="Helvetica Neue"/>
                <a:ea typeface="Helvetica Neue"/>
                <a:cs typeface="Helvetica Neue"/>
                <a:sym typeface="Helvetica Neue"/>
              </a:rPr>
              <a:t>The standard deviation</a:t>
            </a:r>
            <a:endParaRPr/>
          </a:p>
        </p:txBody>
      </p:sp>
      <p:pic>
        <p:nvPicPr>
          <p:cNvPr id="304" name="Google Shape;304;p38"/>
          <p:cNvPicPr preferRelativeResize="0"/>
          <p:nvPr/>
        </p:nvPicPr>
        <p:blipFill rotWithShape="1">
          <a:blip r:embed="rId5">
            <a:alphaModFix/>
          </a:blip>
          <a:srcRect b="0" l="0" r="0" t="0"/>
          <a:stretch/>
        </p:blipFill>
        <p:spPr>
          <a:xfrm>
            <a:off x="1992312" y="4878387"/>
            <a:ext cx="2201862" cy="566737"/>
          </a:xfrm>
          <a:prstGeom prst="rect">
            <a:avLst/>
          </a:prstGeom>
          <a:noFill/>
          <a:ln>
            <a:noFill/>
          </a:ln>
        </p:spPr>
      </p:pic>
      <p:pic>
        <p:nvPicPr>
          <p:cNvPr id="305" name="Google Shape;305;p38"/>
          <p:cNvPicPr preferRelativeResize="0"/>
          <p:nvPr/>
        </p:nvPicPr>
        <p:blipFill rotWithShape="1">
          <a:blip r:embed="rId6">
            <a:alphaModFix/>
          </a:blip>
          <a:srcRect b="0" l="0" r="0" t="0"/>
          <a:stretch/>
        </p:blipFill>
        <p:spPr>
          <a:xfrm>
            <a:off x="4970462" y="3487737"/>
            <a:ext cx="2901950" cy="346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5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5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9"/>
          <p:cNvSpPr txBox="1"/>
          <p:nvPr/>
        </p:nvSpPr>
        <p:spPr>
          <a:xfrm>
            <a:off x="0" y="2133600"/>
            <a:ext cx="9144000" cy="144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Degree distribution</a:t>
            </a:r>
            <a:endParaRPr/>
          </a:p>
          <a:p>
            <a:pPr indent="0" lvl="0" marL="0" marR="0" rtl="0" algn="l">
              <a:lnSpc>
                <a:spcPct val="100000"/>
              </a:lnSpc>
              <a:spcBef>
                <a:spcPts val="0"/>
              </a:spcBef>
              <a:spcAft>
                <a:spcPts val="0"/>
              </a:spcAft>
              <a:buNone/>
            </a:pPr>
            <a:r>
              <a:t/>
            </a:r>
            <a:endParaRPr b="0" i="0" sz="4400" u="none">
              <a:solidFill>
                <a:schemeClr val="dk1"/>
              </a:solidFill>
              <a:latin typeface="Arial"/>
              <a:ea typeface="Arial"/>
              <a:cs typeface="Arial"/>
              <a:sym typeface="Arial"/>
            </a:endParaRPr>
          </a:p>
        </p:txBody>
      </p:sp>
      <p:sp>
        <p:nvSpPr>
          <p:cNvPr id="311" name="Google Shape;311;p3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Arial"/>
              <a:buNone/>
            </a:pPr>
            <a:r>
              <a:rPr b="1" i="0" lang="en-US" sz="2000" u="none">
                <a:solidFill>
                  <a:srgbClr val="FFFFFF"/>
                </a:solidFill>
                <a:latin typeface="Arial"/>
                <a:ea typeface="Arial"/>
                <a:cs typeface="Arial"/>
                <a:sym typeface="Arial"/>
              </a:rPr>
              <a:t>Section 3.4					</a:t>
            </a:r>
            <a:endParaRPr b="0" i="0" sz="1600" u="none">
              <a:solidFill>
                <a:srgbClr val="FFFFFF"/>
              </a:solidFill>
              <a:latin typeface="Arial"/>
              <a:ea typeface="Arial"/>
              <a:cs typeface="Arial"/>
              <a:sym typeface="Arial"/>
            </a:endParaRPr>
          </a:p>
          <a:p>
            <a:pPr indent="0" lvl="0" marL="0" marR="0" rtl="0" algn="l">
              <a:lnSpc>
                <a:spcPct val="100000"/>
              </a:lnSpc>
              <a:spcBef>
                <a:spcPts val="320"/>
              </a:spcBef>
              <a:spcAft>
                <a:spcPts val="0"/>
              </a:spcAft>
              <a:buClr>
                <a:schemeClr val="dk1"/>
              </a:buClr>
              <a:buSzPts val="1600"/>
              <a:buFont typeface="Arial"/>
              <a:buNone/>
            </a:pPr>
            <a:r>
              <a:t/>
            </a:r>
            <a:endParaRPr b="0" i="0" sz="1600" u="non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a:solidFill>
                <a:srgbClr val="FFFFFF"/>
              </a:solidFill>
              <a:latin typeface="Arial"/>
              <a:ea typeface="Arial"/>
              <a:cs typeface="Arial"/>
              <a:sym typeface="Arial"/>
            </a:endParaRPr>
          </a:p>
        </p:txBody>
      </p:sp>
      <p:sp>
        <p:nvSpPr>
          <p:cNvPr id="312" name="Google Shape;312;p39"/>
          <p:cNvSpPr txBox="1"/>
          <p:nvPr/>
        </p:nvSpPr>
        <p:spPr>
          <a:xfrm flipH="1">
            <a:off x="2819400"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DEGREE DISTRIBUTION OF A RANDOM GRAPH</a:t>
            </a:r>
            <a:endParaRPr/>
          </a:p>
        </p:txBody>
      </p:sp>
      <p:sp>
        <p:nvSpPr>
          <p:cNvPr id="318" name="Google Shape;318;p40"/>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sp>
        <p:nvSpPr>
          <p:cNvPr id="319" name="Google Shape;319;p40"/>
          <p:cNvSpPr txBox="1"/>
          <p:nvPr/>
        </p:nvSpPr>
        <p:spPr>
          <a:xfrm>
            <a:off x="382587" y="4630737"/>
            <a:ext cx="8355012" cy="7493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1600"/>
              <a:buFont typeface="Helvetica Neue"/>
              <a:buNone/>
            </a:pPr>
            <a:r>
              <a:rPr b="0" i="0" lang="en-US" sz="1600" u="none">
                <a:solidFill>
                  <a:srgbClr val="000000"/>
                </a:solidFill>
                <a:latin typeface="Helvetica Neue"/>
                <a:ea typeface="Helvetica Neue"/>
                <a:cs typeface="Helvetica Neue"/>
                <a:sym typeface="Helvetica Neue"/>
              </a:rPr>
              <a:t>As the network size increases, the distribution becomes increasingly narrow—we are increasingly confident that the degree of a node is in the vicinity of &lt;k&gt;.</a:t>
            </a:r>
            <a:endParaRPr/>
          </a:p>
        </p:txBody>
      </p:sp>
      <p:sp>
        <p:nvSpPr>
          <p:cNvPr id="320" name="Google Shape;320;p40"/>
          <p:cNvSpPr txBox="1"/>
          <p:nvPr/>
        </p:nvSpPr>
        <p:spPr>
          <a:xfrm>
            <a:off x="3405187" y="2009775"/>
            <a:ext cx="1362075"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Helvetica Neue"/>
              <a:buNone/>
            </a:pPr>
            <a:r>
              <a:rPr b="0" i="0" lang="en-US" sz="1200" u="none">
                <a:solidFill>
                  <a:schemeClr val="dk1"/>
                </a:solidFill>
                <a:latin typeface="Helvetica Neue"/>
                <a:ea typeface="Helvetica Neue"/>
                <a:cs typeface="Helvetica Neue"/>
                <a:sym typeface="Helvetica Neue"/>
              </a:rPr>
              <a:t>Select k </a:t>
            </a:r>
            <a:endParaRPr/>
          </a:p>
          <a:p>
            <a:pPr indent="0" lvl="0" marL="0" marR="0" rtl="0" algn="l">
              <a:lnSpc>
                <a:spcPct val="100000"/>
              </a:lnSpc>
              <a:spcBef>
                <a:spcPts val="0"/>
              </a:spcBef>
              <a:spcAft>
                <a:spcPts val="0"/>
              </a:spcAft>
              <a:buClr>
                <a:schemeClr val="dk1"/>
              </a:buClr>
              <a:buSzPts val="1200"/>
              <a:buFont typeface="Helvetica Neue"/>
              <a:buNone/>
            </a:pPr>
            <a:r>
              <a:rPr b="0" i="0" lang="en-US" sz="1200" u="none">
                <a:solidFill>
                  <a:schemeClr val="dk1"/>
                </a:solidFill>
                <a:latin typeface="Helvetica Neue"/>
                <a:ea typeface="Helvetica Neue"/>
                <a:cs typeface="Helvetica Neue"/>
                <a:sym typeface="Helvetica Neue"/>
              </a:rPr>
              <a:t>nodes from N-1</a:t>
            </a:r>
            <a:endParaRPr/>
          </a:p>
        </p:txBody>
      </p:sp>
      <p:sp>
        <p:nvSpPr>
          <p:cNvPr id="321" name="Google Shape;321;p40"/>
          <p:cNvSpPr txBox="1"/>
          <p:nvPr/>
        </p:nvSpPr>
        <p:spPr>
          <a:xfrm>
            <a:off x="5221287" y="2239962"/>
            <a:ext cx="1260475" cy="461962"/>
          </a:xfrm>
          <a:prstGeom prst="rect">
            <a:avLst/>
          </a:prstGeom>
          <a:noFill/>
          <a:ln>
            <a:noFill/>
          </a:ln>
        </p:spPr>
        <p:txBody>
          <a:bodyPr anchorCtr="0" anchor="t" bIns="45700" lIns="91425" spcFirstLastPara="1" rIns="91425" wrap="square" tIns="45700">
            <a:spAutoFit/>
          </a:bodyPr>
          <a:lstStyle/>
          <a:p>
            <a:pPr indent="0" lvl="0" marL="0" marR="0" rtl="0" algn="l">
              <a:lnSpc>
                <a:spcPct val="0"/>
              </a:lnSpc>
              <a:spcBef>
                <a:spcPts val="0"/>
              </a:spcBef>
              <a:spcAft>
                <a:spcPts val="0"/>
              </a:spcAft>
              <a:buClr>
                <a:schemeClr val="dk1"/>
              </a:buClr>
              <a:buSzPts val="1200"/>
              <a:buFont typeface="Arial"/>
              <a:buNone/>
            </a:pPr>
            <a:r>
              <a:t/>
            </a:r>
            <a:endParaRPr b="0" i="0" sz="1200" u="non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200"/>
              <a:buFont typeface="Helvetica Neue"/>
              <a:buNone/>
            </a:pPr>
            <a:r>
              <a:rPr b="0" i="0" lang="en-US" sz="1200" u="none">
                <a:solidFill>
                  <a:schemeClr val="dk1"/>
                </a:solidFill>
                <a:latin typeface="Helvetica Neue"/>
                <a:ea typeface="Helvetica Neue"/>
                <a:cs typeface="Helvetica Neue"/>
                <a:sym typeface="Helvetica Neue"/>
              </a:rPr>
              <a:t>probability of </a:t>
            </a:r>
            <a:endParaRPr/>
          </a:p>
          <a:p>
            <a:pPr indent="0" lvl="0" marL="0" marR="0" rtl="0" algn="l">
              <a:lnSpc>
                <a:spcPct val="100000"/>
              </a:lnSpc>
              <a:spcBef>
                <a:spcPts val="0"/>
              </a:spcBef>
              <a:spcAft>
                <a:spcPts val="0"/>
              </a:spcAft>
              <a:buClr>
                <a:schemeClr val="dk1"/>
              </a:buClr>
              <a:buSzPts val="1200"/>
              <a:buFont typeface="Helvetica Neue"/>
              <a:buNone/>
            </a:pPr>
            <a:r>
              <a:rPr b="0" i="0" lang="en-US" sz="1200" u="none">
                <a:solidFill>
                  <a:schemeClr val="dk1"/>
                </a:solidFill>
                <a:latin typeface="Helvetica Neue"/>
                <a:ea typeface="Helvetica Neue"/>
                <a:cs typeface="Helvetica Neue"/>
                <a:sym typeface="Helvetica Neue"/>
              </a:rPr>
              <a:t>having </a:t>
            </a:r>
            <a:r>
              <a:rPr b="0" i="1" lang="en-US" sz="1200" u="none">
                <a:solidFill>
                  <a:schemeClr val="dk1"/>
                </a:solidFill>
                <a:latin typeface="Helvetica Neue"/>
                <a:ea typeface="Helvetica Neue"/>
                <a:cs typeface="Helvetica Neue"/>
                <a:sym typeface="Helvetica Neue"/>
              </a:rPr>
              <a:t>k</a:t>
            </a:r>
            <a:r>
              <a:rPr b="0" i="0" lang="en-US" sz="1200" u="none">
                <a:solidFill>
                  <a:schemeClr val="dk1"/>
                </a:solidFill>
                <a:latin typeface="Helvetica Neue"/>
                <a:ea typeface="Helvetica Neue"/>
                <a:cs typeface="Helvetica Neue"/>
                <a:sym typeface="Helvetica Neue"/>
              </a:rPr>
              <a:t> edges</a:t>
            </a:r>
            <a:endParaRPr/>
          </a:p>
        </p:txBody>
      </p:sp>
      <p:sp>
        <p:nvSpPr>
          <p:cNvPr id="322" name="Google Shape;322;p40"/>
          <p:cNvSpPr txBox="1"/>
          <p:nvPr/>
        </p:nvSpPr>
        <p:spPr>
          <a:xfrm>
            <a:off x="7807325" y="1933575"/>
            <a:ext cx="1166812" cy="646112"/>
          </a:xfrm>
          <a:prstGeom prst="rect">
            <a:avLst/>
          </a:prstGeom>
          <a:noFill/>
          <a:ln>
            <a:noFill/>
          </a:ln>
        </p:spPr>
        <p:txBody>
          <a:bodyPr anchorCtr="0" anchor="t" bIns="45700" lIns="91425" spcFirstLastPara="1" rIns="91425" wrap="square" tIns="45700">
            <a:spAutoFit/>
          </a:bodyPr>
          <a:lstStyle/>
          <a:p>
            <a:pPr indent="0" lvl="0" marL="0" marR="0" rtl="0" algn="l">
              <a:lnSpc>
                <a:spcPct val="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Helvetica Neue"/>
              <a:buNone/>
            </a:pPr>
            <a:r>
              <a:rPr b="0" i="0" lang="en-US" sz="1200" u="none">
                <a:solidFill>
                  <a:schemeClr val="dk1"/>
                </a:solidFill>
                <a:latin typeface="Helvetica Neue"/>
                <a:ea typeface="Helvetica Neue"/>
                <a:cs typeface="Helvetica Neue"/>
                <a:sym typeface="Helvetica Neue"/>
              </a:rPr>
              <a:t>probability of </a:t>
            </a:r>
            <a:endParaRPr/>
          </a:p>
          <a:p>
            <a:pPr indent="0" lvl="0" marL="0" marR="0" rtl="0" algn="l">
              <a:lnSpc>
                <a:spcPct val="100000"/>
              </a:lnSpc>
              <a:spcBef>
                <a:spcPts val="0"/>
              </a:spcBef>
              <a:spcAft>
                <a:spcPts val="0"/>
              </a:spcAft>
              <a:buClr>
                <a:schemeClr val="dk1"/>
              </a:buClr>
              <a:buSzPts val="1200"/>
              <a:buFont typeface="Helvetica Neue"/>
              <a:buNone/>
            </a:pPr>
            <a:r>
              <a:rPr b="0" i="0" lang="en-US" sz="1200" u="none">
                <a:solidFill>
                  <a:schemeClr val="dk1"/>
                </a:solidFill>
                <a:latin typeface="Helvetica Neue"/>
                <a:ea typeface="Helvetica Neue"/>
                <a:cs typeface="Helvetica Neue"/>
                <a:sym typeface="Helvetica Neue"/>
              </a:rPr>
              <a:t>missing N-1-k</a:t>
            </a:r>
            <a:endParaRPr/>
          </a:p>
          <a:p>
            <a:pPr indent="0" lvl="0" marL="0" marR="0" rtl="0" algn="l">
              <a:lnSpc>
                <a:spcPct val="100000"/>
              </a:lnSpc>
              <a:spcBef>
                <a:spcPts val="0"/>
              </a:spcBef>
              <a:spcAft>
                <a:spcPts val="0"/>
              </a:spcAft>
              <a:buClr>
                <a:schemeClr val="dk1"/>
              </a:buClr>
              <a:buSzPts val="1200"/>
              <a:buFont typeface="Helvetica Neue"/>
              <a:buNone/>
            </a:pPr>
            <a:r>
              <a:rPr b="0" i="0" lang="en-US" sz="1200" u="none">
                <a:solidFill>
                  <a:schemeClr val="dk1"/>
                </a:solidFill>
                <a:latin typeface="Helvetica Neue"/>
                <a:ea typeface="Helvetica Neue"/>
                <a:cs typeface="Helvetica Neue"/>
                <a:sym typeface="Helvetica Neue"/>
              </a:rPr>
              <a:t>edges</a:t>
            </a:r>
            <a:endParaRPr/>
          </a:p>
        </p:txBody>
      </p:sp>
      <p:cxnSp>
        <p:nvCxnSpPr>
          <p:cNvPr id="323" name="Google Shape;323;p40"/>
          <p:cNvCxnSpPr/>
          <p:nvPr/>
        </p:nvCxnSpPr>
        <p:spPr>
          <a:xfrm flipH="1" rot="10800000">
            <a:off x="4203700" y="1552575"/>
            <a:ext cx="1524000" cy="457200"/>
          </a:xfrm>
          <a:prstGeom prst="straightConnector1">
            <a:avLst/>
          </a:prstGeom>
          <a:noFill/>
          <a:ln cap="flat" cmpd="sng" w="28575">
            <a:solidFill>
              <a:srgbClr val="FF0000"/>
            </a:solidFill>
            <a:prstDash val="solid"/>
            <a:miter lim="800000"/>
            <a:headEnd len="med" w="med" type="none"/>
            <a:tailEnd len="med" w="med" type="triangle"/>
          </a:ln>
        </p:spPr>
      </p:cxnSp>
      <p:cxnSp>
        <p:nvCxnSpPr>
          <p:cNvPr id="324" name="Google Shape;324;p40"/>
          <p:cNvCxnSpPr/>
          <p:nvPr/>
        </p:nvCxnSpPr>
        <p:spPr>
          <a:xfrm flipH="1" rot="10800000">
            <a:off x="5851525" y="1495425"/>
            <a:ext cx="609600" cy="762000"/>
          </a:xfrm>
          <a:prstGeom prst="straightConnector1">
            <a:avLst/>
          </a:prstGeom>
          <a:noFill/>
          <a:ln cap="flat" cmpd="sng" w="28575">
            <a:solidFill>
              <a:srgbClr val="FF0000"/>
            </a:solidFill>
            <a:prstDash val="solid"/>
            <a:miter lim="800000"/>
            <a:headEnd len="med" w="med" type="none"/>
            <a:tailEnd len="med" w="med" type="triangle"/>
          </a:ln>
        </p:spPr>
      </p:cxnSp>
      <p:cxnSp>
        <p:nvCxnSpPr>
          <p:cNvPr id="325" name="Google Shape;325;p40"/>
          <p:cNvCxnSpPr/>
          <p:nvPr/>
        </p:nvCxnSpPr>
        <p:spPr>
          <a:xfrm rot="10800000">
            <a:off x="7146925" y="1571625"/>
            <a:ext cx="838200" cy="381000"/>
          </a:xfrm>
          <a:prstGeom prst="straightConnector1">
            <a:avLst/>
          </a:prstGeom>
          <a:noFill/>
          <a:ln cap="flat" cmpd="sng" w="28575">
            <a:solidFill>
              <a:srgbClr val="FF0000"/>
            </a:solidFill>
            <a:prstDash val="solid"/>
            <a:miter lim="800000"/>
            <a:headEnd len="med" w="med" type="none"/>
            <a:tailEnd len="med" w="med" type="triangle"/>
          </a:ln>
        </p:spPr>
      </p:cxnSp>
      <p:pic>
        <p:nvPicPr>
          <p:cNvPr id="326" name="Google Shape;326;p40"/>
          <p:cNvPicPr preferRelativeResize="0"/>
          <p:nvPr/>
        </p:nvPicPr>
        <p:blipFill rotWithShape="1">
          <a:blip r:embed="rId3">
            <a:alphaModFix/>
          </a:blip>
          <a:srcRect b="0" l="0" r="0" t="0"/>
          <a:stretch/>
        </p:blipFill>
        <p:spPr>
          <a:xfrm>
            <a:off x="4946650" y="920750"/>
            <a:ext cx="2954337" cy="679450"/>
          </a:xfrm>
          <a:prstGeom prst="rect">
            <a:avLst/>
          </a:prstGeom>
          <a:noFill/>
          <a:ln>
            <a:noFill/>
          </a:ln>
        </p:spPr>
      </p:pic>
      <p:pic>
        <p:nvPicPr>
          <p:cNvPr id="327" name="Google Shape;327;p40"/>
          <p:cNvPicPr preferRelativeResize="0"/>
          <p:nvPr/>
        </p:nvPicPr>
        <p:blipFill rotWithShape="1">
          <a:blip r:embed="rId4">
            <a:alphaModFix/>
          </a:blip>
          <a:srcRect b="0" l="0" r="0" t="0"/>
          <a:stretch/>
        </p:blipFill>
        <p:spPr>
          <a:xfrm>
            <a:off x="1597025" y="3257550"/>
            <a:ext cx="1808162" cy="328612"/>
          </a:xfrm>
          <a:prstGeom prst="rect">
            <a:avLst/>
          </a:prstGeom>
          <a:noFill/>
          <a:ln>
            <a:noFill/>
          </a:ln>
        </p:spPr>
      </p:pic>
      <p:pic>
        <p:nvPicPr>
          <p:cNvPr id="328" name="Google Shape;328;p40"/>
          <p:cNvPicPr preferRelativeResize="0"/>
          <p:nvPr/>
        </p:nvPicPr>
        <p:blipFill rotWithShape="1">
          <a:blip r:embed="rId5">
            <a:alphaModFix/>
          </a:blip>
          <a:srcRect b="0" l="0" r="0" t="0"/>
          <a:stretch/>
        </p:blipFill>
        <p:spPr>
          <a:xfrm>
            <a:off x="5221287" y="3198812"/>
            <a:ext cx="2341562" cy="387350"/>
          </a:xfrm>
          <a:prstGeom prst="rect">
            <a:avLst/>
          </a:prstGeom>
          <a:noFill/>
          <a:ln>
            <a:noFill/>
          </a:ln>
        </p:spPr>
      </p:pic>
      <p:pic>
        <p:nvPicPr>
          <p:cNvPr id="329" name="Google Shape;329;p40"/>
          <p:cNvPicPr preferRelativeResize="0"/>
          <p:nvPr/>
        </p:nvPicPr>
        <p:blipFill rotWithShape="1">
          <a:blip r:embed="rId6">
            <a:alphaModFix/>
          </a:blip>
          <a:srcRect b="0" l="0" r="0" t="0"/>
          <a:stretch/>
        </p:blipFill>
        <p:spPr>
          <a:xfrm>
            <a:off x="2422525" y="3738562"/>
            <a:ext cx="3789362" cy="781050"/>
          </a:xfrm>
          <a:prstGeom prst="rect">
            <a:avLst/>
          </a:prstGeom>
          <a:noFill/>
          <a:ln>
            <a:noFill/>
          </a:ln>
        </p:spPr>
      </p:pic>
      <p:pic>
        <p:nvPicPr>
          <p:cNvPr descr="a.png" id="330" name="Google Shape;330;p40"/>
          <p:cNvPicPr preferRelativeResize="0"/>
          <p:nvPr/>
        </p:nvPicPr>
        <p:blipFill rotWithShape="1">
          <a:blip r:embed="rId7">
            <a:alphaModFix/>
          </a:blip>
          <a:srcRect b="0" l="0" r="0" t="0"/>
          <a:stretch/>
        </p:blipFill>
        <p:spPr>
          <a:xfrm>
            <a:off x="185737" y="836612"/>
            <a:ext cx="2468562" cy="1844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500"/>
                                        <p:tgtEl>
                                          <p:spTgt spid="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Helvetica Neue"/>
              <a:buNone/>
            </a:pPr>
            <a:r>
              <a:rPr b="1" i="0" lang="en-US" sz="2000" u="none">
                <a:solidFill>
                  <a:srgbClr val="FFFFFF"/>
                </a:solidFill>
                <a:latin typeface="Helvetica Neue"/>
                <a:ea typeface="Helvetica Neue"/>
                <a:cs typeface="Helvetica Neue"/>
                <a:sym typeface="Helvetica Neue"/>
              </a:rPr>
              <a:t>DEGREE DISTRIBUTION OF A RANDOM GRAPH</a:t>
            </a:r>
            <a:endParaRPr/>
          </a:p>
        </p:txBody>
      </p:sp>
      <p:sp>
        <p:nvSpPr>
          <p:cNvPr id="336" name="Google Shape;336;p41"/>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pic>
        <p:nvPicPr>
          <p:cNvPr id="337" name="Google Shape;337;p41"/>
          <p:cNvPicPr preferRelativeResize="0"/>
          <p:nvPr/>
        </p:nvPicPr>
        <p:blipFill rotWithShape="1">
          <a:blip r:embed="rId3">
            <a:alphaModFix/>
          </a:blip>
          <a:srcRect b="0" l="0" r="0" t="0"/>
          <a:stretch/>
        </p:blipFill>
        <p:spPr>
          <a:xfrm>
            <a:off x="382587" y="930275"/>
            <a:ext cx="2892425" cy="660400"/>
          </a:xfrm>
          <a:prstGeom prst="rect">
            <a:avLst/>
          </a:prstGeom>
          <a:noFill/>
          <a:ln>
            <a:noFill/>
          </a:ln>
        </p:spPr>
      </p:pic>
      <p:pic>
        <p:nvPicPr>
          <p:cNvPr id="338" name="Google Shape;338;p41"/>
          <p:cNvPicPr preferRelativeResize="0"/>
          <p:nvPr/>
        </p:nvPicPr>
        <p:blipFill rotWithShape="1">
          <a:blip r:embed="rId4">
            <a:alphaModFix/>
          </a:blip>
          <a:srcRect b="0" l="0" r="0" t="0"/>
          <a:stretch/>
        </p:blipFill>
        <p:spPr>
          <a:xfrm>
            <a:off x="4926012" y="1198562"/>
            <a:ext cx="1441450" cy="261937"/>
          </a:xfrm>
          <a:prstGeom prst="rect">
            <a:avLst/>
          </a:prstGeom>
          <a:noFill/>
          <a:ln>
            <a:noFill/>
          </a:ln>
        </p:spPr>
      </p:pic>
      <p:pic>
        <p:nvPicPr>
          <p:cNvPr id="339" name="Google Shape;339;p41"/>
          <p:cNvPicPr preferRelativeResize="0"/>
          <p:nvPr/>
        </p:nvPicPr>
        <p:blipFill rotWithShape="1">
          <a:blip r:embed="rId5">
            <a:alphaModFix/>
          </a:blip>
          <a:srcRect b="0" l="0" r="0" t="0"/>
          <a:stretch/>
        </p:blipFill>
        <p:spPr>
          <a:xfrm>
            <a:off x="7383462" y="1031875"/>
            <a:ext cx="996950" cy="558800"/>
          </a:xfrm>
          <a:prstGeom prst="rect">
            <a:avLst/>
          </a:prstGeom>
          <a:noFill/>
          <a:ln>
            <a:noFill/>
          </a:ln>
        </p:spPr>
      </p:pic>
      <p:sp>
        <p:nvSpPr>
          <p:cNvPr id="340" name="Google Shape;340;p41"/>
          <p:cNvSpPr txBox="1"/>
          <p:nvPr/>
        </p:nvSpPr>
        <p:spPr>
          <a:xfrm>
            <a:off x="354012" y="1758950"/>
            <a:ext cx="6161087"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Helvetica Neue"/>
              <a:buNone/>
            </a:pPr>
            <a:r>
              <a:rPr b="0" i="0" lang="en-US" sz="1600" u="none">
                <a:solidFill>
                  <a:srgbClr val="000000"/>
                </a:solidFill>
                <a:latin typeface="Helvetica Neue"/>
                <a:ea typeface="Helvetica Neue"/>
                <a:cs typeface="Helvetica Neue"/>
                <a:sym typeface="Helvetica Neue"/>
              </a:rPr>
              <a:t>For large</a:t>
            </a:r>
            <a:r>
              <a:rPr b="0" i="0" lang="en-US" sz="1600" u="none">
                <a:solidFill>
                  <a:srgbClr val="FF0000"/>
                </a:solidFill>
                <a:latin typeface="Helvetica Neue"/>
                <a:ea typeface="Helvetica Neue"/>
                <a:cs typeface="Helvetica Neue"/>
                <a:sym typeface="Helvetica Neue"/>
              </a:rPr>
              <a:t> </a:t>
            </a:r>
            <a:r>
              <a:rPr b="0" i="1" lang="en-US" sz="1600" u="none">
                <a:solidFill>
                  <a:srgbClr val="FF0000"/>
                </a:solidFill>
                <a:latin typeface="Helvetica Neue"/>
                <a:ea typeface="Helvetica Neue"/>
                <a:cs typeface="Helvetica Neue"/>
                <a:sym typeface="Helvetica Neue"/>
              </a:rPr>
              <a:t>N</a:t>
            </a:r>
            <a:r>
              <a:rPr b="0" i="0" lang="en-US" sz="1600" u="none">
                <a:solidFill>
                  <a:srgbClr val="FF0000"/>
                </a:solidFill>
                <a:latin typeface="Helvetica Neue"/>
                <a:ea typeface="Helvetica Neue"/>
                <a:cs typeface="Helvetica Neue"/>
                <a:sym typeface="Helvetica Neue"/>
              </a:rPr>
              <a:t> </a:t>
            </a:r>
            <a:r>
              <a:rPr b="0" i="0" lang="en-US" sz="1600" u="none">
                <a:solidFill>
                  <a:srgbClr val="000000"/>
                </a:solidFill>
                <a:latin typeface="Helvetica Neue"/>
                <a:ea typeface="Helvetica Neue"/>
                <a:cs typeface="Helvetica Neue"/>
                <a:sym typeface="Helvetica Neue"/>
              </a:rPr>
              <a:t>and small </a:t>
            </a:r>
            <a:r>
              <a:rPr b="0" i="1" lang="en-US" sz="1600" u="none">
                <a:solidFill>
                  <a:srgbClr val="FF0000"/>
                </a:solidFill>
                <a:latin typeface="Helvetica Neue"/>
                <a:ea typeface="Helvetica Neue"/>
                <a:cs typeface="Helvetica Neue"/>
                <a:sym typeface="Helvetica Neue"/>
              </a:rPr>
              <a:t>k</a:t>
            </a:r>
            <a:r>
              <a:rPr b="0" i="0" lang="en-US" sz="1600" u="none">
                <a:solidFill>
                  <a:srgbClr val="000000"/>
                </a:solidFill>
                <a:latin typeface="Helvetica Neue"/>
                <a:ea typeface="Helvetica Neue"/>
                <a:cs typeface="Helvetica Neue"/>
                <a:sym typeface="Helvetica Neue"/>
              </a:rPr>
              <a:t>, we can use the following approximations:</a:t>
            </a:r>
            <a:endParaRPr/>
          </a:p>
        </p:txBody>
      </p:sp>
      <p:pic>
        <p:nvPicPr>
          <p:cNvPr id="341" name="Google Shape;341;p41"/>
          <p:cNvPicPr preferRelativeResize="0"/>
          <p:nvPr/>
        </p:nvPicPr>
        <p:blipFill rotWithShape="1">
          <a:blip r:embed="rId6">
            <a:alphaModFix/>
          </a:blip>
          <a:srcRect b="0" l="0" r="0" t="0"/>
          <a:stretch/>
        </p:blipFill>
        <p:spPr>
          <a:xfrm>
            <a:off x="382587" y="2286000"/>
            <a:ext cx="7847012" cy="577850"/>
          </a:xfrm>
          <a:prstGeom prst="rect">
            <a:avLst/>
          </a:prstGeom>
          <a:noFill/>
          <a:ln>
            <a:noFill/>
          </a:ln>
        </p:spPr>
      </p:pic>
      <p:pic>
        <p:nvPicPr>
          <p:cNvPr id="342" name="Google Shape;342;p41"/>
          <p:cNvPicPr preferRelativeResize="0"/>
          <p:nvPr/>
        </p:nvPicPr>
        <p:blipFill rotWithShape="1">
          <a:blip r:embed="rId7">
            <a:alphaModFix/>
          </a:blip>
          <a:srcRect b="0" l="0" r="0" t="0"/>
          <a:stretch/>
        </p:blipFill>
        <p:spPr>
          <a:xfrm>
            <a:off x="255587" y="3143250"/>
            <a:ext cx="8013700" cy="466725"/>
          </a:xfrm>
          <a:prstGeom prst="rect">
            <a:avLst/>
          </a:prstGeom>
          <a:noFill/>
          <a:ln>
            <a:noFill/>
          </a:ln>
        </p:spPr>
      </p:pic>
      <p:pic>
        <p:nvPicPr>
          <p:cNvPr id="343" name="Google Shape;343;p41"/>
          <p:cNvPicPr preferRelativeResize="0"/>
          <p:nvPr/>
        </p:nvPicPr>
        <p:blipFill rotWithShape="1">
          <a:blip r:embed="rId8">
            <a:alphaModFix/>
          </a:blip>
          <a:srcRect b="0" l="0" r="0" t="0"/>
          <a:stretch/>
        </p:blipFill>
        <p:spPr>
          <a:xfrm>
            <a:off x="382587" y="3983037"/>
            <a:ext cx="1943100" cy="311150"/>
          </a:xfrm>
          <a:prstGeom prst="rect">
            <a:avLst/>
          </a:prstGeom>
          <a:noFill/>
          <a:ln>
            <a:noFill/>
          </a:ln>
        </p:spPr>
      </p:pic>
      <p:pic>
        <p:nvPicPr>
          <p:cNvPr id="344" name="Google Shape;344;p41"/>
          <p:cNvPicPr preferRelativeResize="0"/>
          <p:nvPr/>
        </p:nvPicPr>
        <p:blipFill rotWithShape="1">
          <a:blip r:embed="rId9">
            <a:alphaModFix/>
          </a:blip>
          <a:srcRect b="0" l="0" r="0" t="0"/>
          <a:stretch/>
        </p:blipFill>
        <p:spPr>
          <a:xfrm>
            <a:off x="382587" y="4618037"/>
            <a:ext cx="7626350" cy="608012"/>
          </a:xfrm>
          <a:prstGeom prst="rect">
            <a:avLst/>
          </a:prstGeom>
          <a:noFill/>
          <a:ln>
            <a:noFill/>
          </a:ln>
        </p:spPr>
      </p:pic>
      <p:pic>
        <p:nvPicPr>
          <p:cNvPr id="345" name="Google Shape;345;p41"/>
          <p:cNvPicPr preferRelativeResize="0"/>
          <p:nvPr/>
        </p:nvPicPr>
        <p:blipFill rotWithShape="1">
          <a:blip r:embed="rId10">
            <a:alphaModFix/>
          </a:blip>
          <a:srcRect b="0" l="0" r="0" t="0"/>
          <a:stretch/>
        </p:blipFill>
        <p:spPr>
          <a:xfrm>
            <a:off x="3825875" y="3883025"/>
            <a:ext cx="3643312" cy="606425"/>
          </a:xfrm>
          <a:prstGeom prst="rect">
            <a:avLst/>
          </a:prstGeom>
          <a:noFill/>
          <a:ln>
            <a:noFill/>
          </a:ln>
        </p:spPr>
      </p:pic>
      <p:sp>
        <p:nvSpPr>
          <p:cNvPr id="346" name="Google Shape;346;p41"/>
          <p:cNvSpPr txBox="1"/>
          <p:nvPr/>
        </p:nvSpPr>
        <p:spPr>
          <a:xfrm>
            <a:off x="7585075" y="3983037"/>
            <a:ext cx="423862"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Helvetica Neue"/>
              <a:buNone/>
            </a:pPr>
            <a:r>
              <a:rPr b="0" i="0" lang="en-US" sz="1600" u="none">
                <a:solidFill>
                  <a:srgbClr val="000000"/>
                </a:solidFill>
                <a:latin typeface="Helvetica Neue"/>
                <a:ea typeface="Helvetica Neue"/>
                <a:cs typeface="Helvetica Neue"/>
                <a:sym typeface="Helvetica Neue"/>
              </a:rPr>
              <a:t>for</a:t>
            </a:r>
            <a:endParaRPr/>
          </a:p>
        </p:txBody>
      </p:sp>
      <p:pic>
        <p:nvPicPr>
          <p:cNvPr id="347" name="Google Shape;347;p41"/>
          <p:cNvPicPr preferRelativeResize="0"/>
          <p:nvPr/>
        </p:nvPicPr>
        <p:blipFill rotWithShape="1">
          <a:blip r:embed="rId11">
            <a:alphaModFix/>
          </a:blip>
          <a:srcRect b="0" l="0" r="0" t="0"/>
          <a:stretch/>
        </p:blipFill>
        <p:spPr>
          <a:xfrm>
            <a:off x="8085137" y="4010025"/>
            <a:ext cx="590550" cy="311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POISSON DEGREE DISTRIBUTION</a:t>
            </a:r>
            <a:endParaRPr/>
          </a:p>
        </p:txBody>
      </p:sp>
      <p:sp>
        <p:nvSpPr>
          <p:cNvPr id="353" name="Google Shape;353;p42"/>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pic>
        <p:nvPicPr>
          <p:cNvPr id="354" name="Google Shape;354;p42"/>
          <p:cNvPicPr preferRelativeResize="0"/>
          <p:nvPr/>
        </p:nvPicPr>
        <p:blipFill rotWithShape="1">
          <a:blip r:embed="rId3">
            <a:alphaModFix/>
          </a:blip>
          <a:srcRect b="0" l="0" r="0" t="0"/>
          <a:stretch/>
        </p:blipFill>
        <p:spPr>
          <a:xfrm>
            <a:off x="382587" y="930275"/>
            <a:ext cx="2892425" cy="660400"/>
          </a:xfrm>
          <a:prstGeom prst="rect">
            <a:avLst/>
          </a:prstGeom>
          <a:noFill/>
          <a:ln>
            <a:noFill/>
          </a:ln>
        </p:spPr>
      </p:pic>
      <p:pic>
        <p:nvPicPr>
          <p:cNvPr id="355" name="Google Shape;355;p42"/>
          <p:cNvPicPr preferRelativeResize="0"/>
          <p:nvPr/>
        </p:nvPicPr>
        <p:blipFill rotWithShape="1">
          <a:blip r:embed="rId4">
            <a:alphaModFix/>
          </a:blip>
          <a:srcRect b="0" l="0" r="0" t="0"/>
          <a:stretch/>
        </p:blipFill>
        <p:spPr>
          <a:xfrm>
            <a:off x="4926012" y="1198562"/>
            <a:ext cx="1441450" cy="261937"/>
          </a:xfrm>
          <a:prstGeom prst="rect">
            <a:avLst/>
          </a:prstGeom>
          <a:noFill/>
          <a:ln>
            <a:noFill/>
          </a:ln>
        </p:spPr>
      </p:pic>
      <p:pic>
        <p:nvPicPr>
          <p:cNvPr id="356" name="Google Shape;356;p42"/>
          <p:cNvPicPr preferRelativeResize="0"/>
          <p:nvPr/>
        </p:nvPicPr>
        <p:blipFill rotWithShape="1">
          <a:blip r:embed="rId5">
            <a:alphaModFix/>
          </a:blip>
          <a:srcRect b="0" l="0" r="0" t="0"/>
          <a:stretch/>
        </p:blipFill>
        <p:spPr>
          <a:xfrm>
            <a:off x="7383462" y="1031875"/>
            <a:ext cx="996950" cy="558800"/>
          </a:xfrm>
          <a:prstGeom prst="rect">
            <a:avLst/>
          </a:prstGeom>
          <a:noFill/>
          <a:ln>
            <a:noFill/>
          </a:ln>
        </p:spPr>
      </p:pic>
      <p:sp>
        <p:nvSpPr>
          <p:cNvPr id="357" name="Google Shape;357;p42"/>
          <p:cNvSpPr txBox="1"/>
          <p:nvPr/>
        </p:nvSpPr>
        <p:spPr>
          <a:xfrm>
            <a:off x="382587" y="2097087"/>
            <a:ext cx="5715000" cy="3397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For large</a:t>
            </a:r>
            <a:r>
              <a:rPr b="0" i="0" lang="en-US" sz="1600" u="none">
                <a:solidFill>
                  <a:srgbClr val="FF0000"/>
                </a:solidFill>
                <a:latin typeface="Helvetica Neue"/>
                <a:ea typeface="Helvetica Neue"/>
                <a:cs typeface="Helvetica Neue"/>
                <a:sym typeface="Helvetica Neue"/>
              </a:rPr>
              <a:t> </a:t>
            </a:r>
            <a:r>
              <a:rPr b="0" i="1" lang="en-US" sz="1600" u="none">
                <a:solidFill>
                  <a:srgbClr val="FF0000"/>
                </a:solidFill>
                <a:latin typeface="Helvetica Neue"/>
                <a:ea typeface="Helvetica Neue"/>
                <a:cs typeface="Helvetica Neue"/>
                <a:sym typeface="Helvetica Neue"/>
              </a:rPr>
              <a:t>N</a:t>
            </a:r>
            <a:r>
              <a:rPr b="0" i="0" lang="en-US" sz="1600" u="none">
                <a:solidFill>
                  <a:srgbClr val="FF0000"/>
                </a:solidFill>
                <a:latin typeface="Helvetica Neue"/>
                <a:ea typeface="Helvetica Neue"/>
                <a:cs typeface="Helvetica Neue"/>
                <a:sym typeface="Helvetica Neue"/>
              </a:rPr>
              <a:t> </a:t>
            </a:r>
            <a:r>
              <a:rPr b="0" i="0" lang="en-US" sz="1600" u="none">
                <a:solidFill>
                  <a:schemeClr val="dk1"/>
                </a:solidFill>
                <a:latin typeface="Helvetica Neue"/>
                <a:ea typeface="Helvetica Neue"/>
                <a:cs typeface="Helvetica Neue"/>
                <a:sym typeface="Helvetica Neue"/>
              </a:rPr>
              <a:t>and small </a:t>
            </a:r>
            <a:r>
              <a:rPr b="0" i="1" lang="en-US" sz="1600" u="none">
                <a:solidFill>
                  <a:srgbClr val="FF0000"/>
                </a:solidFill>
                <a:latin typeface="Helvetica Neue"/>
                <a:ea typeface="Helvetica Neue"/>
                <a:cs typeface="Helvetica Neue"/>
                <a:sym typeface="Helvetica Neue"/>
              </a:rPr>
              <a:t>k</a:t>
            </a:r>
            <a:r>
              <a:rPr b="0" i="0" lang="en-US" sz="1600" u="none">
                <a:solidFill>
                  <a:schemeClr val="dk1"/>
                </a:solidFill>
                <a:latin typeface="Helvetica Neue"/>
                <a:ea typeface="Helvetica Neue"/>
                <a:cs typeface="Helvetica Neue"/>
                <a:sym typeface="Helvetica Neue"/>
              </a:rPr>
              <a:t>, we arrive to the Poisson distribution:</a:t>
            </a:r>
            <a:endParaRPr/>
          </a:p>
        </p:txBody>
      </p:sp>
      <p:pic>
        <p:nvPicPr>
          <p:cNvPr id="358" name="Google Shape;358;p42"/>
          <p:cNvPicPr preferRelativeResize="0"/>
          <p:nvPr/>
        </p:nvPicPr>
        <p:blipFill rotWithShape="1">
          <a:blip r:embed="rId6">
            <a:alphaModFix/>
          </a:blip>
          <a:srcRect b="0" l="0" r="0" t="0"/>
          <a:stretch/>
        </p:blipFill>
        <p:spPr>
          <a:xfrm>
            <a:off x="2590800" y="2881312"/>
            <a:ext cx="3171825" cy="920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DEGREE DISTRIBUTION OF A RANDOM GRAPH</a:t>
            </a:r>
            <a:endParaRPr/>
          </a:p>
        </p:txBody>
      </p:sp>
      <p:sp>
        <p:nvSpPr>
          <p:cNvPr id="365" name="Google Shape;365;p43"/>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sp>
        <p:nvSpPr>
          <p:cNvPr id="366" name="Google Shape;366;p43"/>
          <p:cNvSpPr txBox="1"/>
          <p:nvPr/>
        </p:nvSpPr>
        <p:spPr>
          <a:xfrm rot="-5400000">
            <a:off x="1210468" y="2813843"/>
            <a:ext cx="608012" cy="368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P(k)</a:t>
            </a:r>
            <a:endParaRPr/>
          </a:p>
        </p:txBody>
      </p:sp>
      <p:sp>
        <p:nvSpPr>
          <p:cNvPr id="367" name="Google Shape;367;p43"/>
          <p:cNvSpPr txBox="1"/>
          <p:nvPr/>
        </p:nvSpPr>
        <p:spPr>
          <a:xfrm>
            <a:off x="4462462" y="5318125"/>
            <a:ext cx="608012" cy="369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k</a:t>
            </a:r>
            <a:endParaRPr/>
          </a:p>
        </p:txBody>
      </p:sp>
      <p:pic>
        <p:nvPicPr>
          <p:cNvPr descr="F-RG-ERNdependence-marci.pdf" id="368" name="Google Shape;368;p43"/>
          <p:cNvPicPr preferRelativeResize="0"/>
          <p:nvPr/>
        </p:nvPicPr>
        <p:blipFill rotWithShape="1">
          <a:blip r:embed="rId3">
            <a:alphaModFix/>
          </a:blip>
          <a:srcRect b="0" l="0" r="0" t="0"/>
          <a:stretch/>
        </p:blipFill>
        <p:spPr>
          <a:xfrm>
            <a:off x="1089025" y="1147762"/>
            <a:ext cx="6746875" cy="4310062"/>
          </a:xfrm>
          <a:prstGeom prst="rect">
            <a:avLst/>
          </a:prstGeom>
          <a:noFill/>
          <a:ln>
            <a:noFill/>
          </a:ln>
        </p:spPr>
      </p:pic>
      <p:pic>
        <p:nvPicPr>
          <p:cNvPr id="369" name="Google Shape;369;p43"/>
          <p:cNvPicPr preferRelativeResize="0"/>
          <p:nvPr/>
        </p:nvPicPr>
        <p:blipFill rotWithShape="1">
          <a:blip r:embed="rId4">
            <a:alphaModFix/>
          </a:blip>
          <a:srcRect b="0" l="0" r="0" t="0"/>
          <a:stretch/>
        </p:blipFill>
        <p:spPr>
          <a:xfrm>
            <a:off x="6178550" y="571500"/>
            <a:ext cx="2889250" cy="896937"/>
          </a:xfrm>
          <a:prstGeom prst="rect">
            <a:avLst/>
          </a:prstGeom>
          <a:noFill/>
          <a:ln>
            <a:noFill/>
          </a:ln>
        </p:spPr>
      </p:pic>
      <p:sp>
        <p:nvSpPr>
          <p:cNvPr id="370" name="Google Shape;370;p43"/>
          <p:cNvSpPr txBox="1"/>
          <p:nvPr/>
        </p:nvSpPr>
        <p:spPr>
          <a:xfrm>
            <a:off x="128587" y="963612"/>
            <a:ext cx="960437"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&lt;k&gt;=50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DEGREE DISTRIBUTION OF A RANDOM NETWORK</a:t>
            </a:r>
            <a:endParaRPr/>
          </a:p>
        </p:txBody>
      </p:sp>
      <p:sp>
        <p:nvSpPr>
          <p:cNvPr id="376" name="Google Shape;376;p44"/>
          <p:cNvSpPr txBox="1"/>
          <p:nvPr/>
        </p:nvSpPr>
        <p:spPr>
          <a:xfrm>
            <a:off x="2533650" y="768350"/>
            <a:ext cx="1646237" cy="52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600"/>
              <a:buFont typeface="Helvetica Neue"/>
              <a:buNone/>
            </a:pPr>
            <a:r>
              <a:rPr b="1" i="0" lang="en-US" sz="1600" u="none">
                <a:solidFill>
                  <a:srgbClr val="FF0000"/>
                </a:solidFill>
                <a:latin typeface="Helvetica Neue"/>
                <a:ea typeface="Helvetica Neue"/>
                <a:cs typeface="Helvetica Neue"/>
                <a:sym typeface="Helvetica Neue"/>
              </a:rPr>
              <a:t>Exact Result</a:t>
            </a:r>
            <a:endParaRPr/>
          </a:p>
          <a:p>
            <a:pPr indent="0" lvl="0" marL="0" marR="0" rtl="0" algn="ctr">
              <a:lnSpc>
                <a:spcPct val="100000"/>
              </a:lnSpc>
              <a:spcBef>
                <a:spcPts val="0"/>
              </a:spcBef>
              <a:spcAft>
                <a:spcPts val="0"/>
              </a:spcAft>
              <a:buClr>
                <a:srgbClr val="000000"/>
              </a:buClr>
              <a:buSzPts val="1200"/>
              <a:buFont typeface="Helvetica Neue"/>
              <a:buNone/>
            </a:pPr>
            <a:r>
              <a:rPr b="0" i="0" lang="en-US" sz="1200" u="none">
                <a:solidFill>
                  <a:srgbClr val="000000"/>
                </a:solidFill>
                <a:latin typeface="Helvetica Neue"/>
                <a:ea typeface="Helvetica Neue"/>
                <a:cs typeface="Helvetica Neue"/>
                <a:sym typeface="Helvetica Neue"/>
              </a:rPr>
              <a:t>-binomial distribution-</a:t>
            </a:r>
            <a:endParaRPr/>
          </a:p>
        </p:txBody>
      </p:sp>
      <p:sp>
        <p:nvSpPr>
          <p:cNvPr id="377" name="Google Shape;377;p44"/>
          <p:cNvSpPr txBox="1"/>
          <p:nvPr/>
        </p:nvSpPr>
        <p:spPr>
          <a:xfrm>
            <a:off x="5118100" y="768350"/>
            <a:ext cx="1620837" cy="52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600"/>
              <a:buFont typeface="Helvetica Neue"/>
              <a:buNone/>
            </a:pPr>
            <a:r>
              <a:rPr b="1" i="0" lang="en-US" sz="1600" u="none">
                <a:solidFill>
                  <a:srgbClr val="FF0000"/>
                </a:solidFill>
                <a:latin typeface="Helvetica Neue"/>
                <a:ea typeface="Helvetica Neue"/>
                <a:cs typeface="Helvetica Neue"/>
                <a:sym typeface="Helvetica Neue"/>
              </a:rPr>
              <a:t>Large N limit</a:t>
            </a:r>
            <a:endParaRPr/>
          </a:p>
          <a:p>
            <a:pPr indent="0" lvl="0" marL="0" marR="0" rtl="0" algn="ctr">
              <a:lnSpc>
                <a:spcPct val="100000"/>
              </a:lnSpc>
              <a:spcBef>
                <a:spcPts val="0"/>
              </a:spcBef>
              <a:spcAft>
                <a:spcPts val="0"/>
              </a:spcAft>
              <a:buClr>
                <a:srgbClr val="000000"/>
              </a:buClr>
              <a:buSzPts val="1200"/>
              <a:buFont typeface="Helvetica Neue"/>
              <a:buNone/>
            </a:pPr>
            <a:r>
              <a:rPr b="0" i="0" lang="en-US" sz="1200" u="none">
                <a:solidFill>
                  <a:srgbClr val="000000"/>
                </a:solidFill>
                <a:latin typeface="Helvetica Neue"/>
                <a:ea typeface="Helvetica Neue"/>
                <a:cs typeface="Helvetica Neue"/>
                <a:sym typeface="Helvetica Neue"/>
              </a:rPr>
              <a:t>-Poisson distribution-</a:t>
            </a:r>
            <a:endParaRPr/>
          </a:p>
        </p:txBody>
      </p:sp>
      <p:sp>
        <p:nvSpPr>
          <p:cNvPr id="378" name="Google Shape;378;p44"/>
          <p:cNvSpPr txBox="1"/>
          <p:nvPr/>
        </p:nvSpPr>
        <p:spPr>
          <a:xfrm rot="-5400000">
            <a:off x="-217487" y="2825750"/>
            <a:ext cx="2349500" cy="4603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200"/>
              <a:buFont typeface="Helvetica Neue"/>
              <a:buNone/>
            </a:pPr>
            <a:r>
              <a:rPr b="0" i="0" lang="en-US" sz="1200" u="none">
                <a:solidFill>
                  <a:schemeClr val="dk1"/>
                </a:solidFill>
                <a:latin typeface="Helvetica Neue"/>
                <a:ea typeface="Helvetica Neue"/>
                <a:cs typeface="Helvetica Neue"/>
                <a:sym typeface="Helvetica Neue"/>
              </a:rPr>
              <a:t>Probability Distribution Function </a:t>
            </a:r>
            <a:endParaRPr/>
          </a:p>
          <a:p>
            <a:pPr indent="0" lvl="0" marL="0" marR="0" rtl="0" algn="ctr">
              <a:lnSpc>
                <a:spcPct val="100000"/>
              </a:lnSpc>
              <a:spcBef>
                <a:spcPts val="0"/>
              </a:spcBef>
              <a:spcAft>
                <a:spcPts val="0"/>
              </a:spcAft>
              <a:buClr>
                <a:schemeClr val="dk1"/>
              </a:buClr>
              <a:buSzPts val="1200"/>
              <a:buFont typeface="Helvetica Neue"/>
              <a:buNone/>
            </a:pPr>
            <a:r>
              <a:rPr b="0" i="0" lang="en-US" sz="1200" u="none">
                <a:solidFill>
                  <a:schemeClr val="dk1"/>
                </a:solidFill>
                <a:latin typeface="Helvetica Neue"/>
                <a:ea typeface="Helvetica Neue"/>
                <a:cs typeface="Helvetica Neue"/>
                <a:sym typeface="Helvetica Neue"/>
              </a:rPr>
              <a:t>(PDF)</a:t>
            </a:r>
            <a:endParaRPr/>
          </a:p>
        </p:txBody>
      </p:sp>
      <p:pic>
        <p:nvPicPr>
          <p:cNvPr descr="Untitled.pdf" id="379" name="Google Shape;379;p44"/>
          <p:cNvPicPr preferRelativeResize="0"/>
          <p:nvPr/>
        </p:nvPicPr>
        <p:blipFill rotWithShape="1">
          <a:blip r:embed="rId3">
            <a:alphaModFix/>
          </a:blip>
          <a:srcRect b="0" l="0" r="0" t="0"/>
          <a:stretch/>
        </p:blipFill>
        <p:spPr>
          <a:xfrm>
            <a:off x="1301750" y="1292225"/>
            <a:ext cx="6240462" cy="41608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5"/>
          <p:cNvSpPr txBox="1"/>
          <p:nvPr/>
        </p:nvSpPr>
        <p:spPr>
          <a:xfrm>
            <a:off x="0" y="2133600"/>
            <a:ext cx="9144000" cy="21240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Real Networks are not Poisson</a:t>
            </a:r>
            <a:endParaRPr/>
          </a:p>
          <a:p>
            <a:pPr indent="0" lvl="0" marL="0" marR="0" rtl="0" algn="l">
              <a:lnSpc>
                <a:spcPct val="100000"/>
              </a:lnSpc>
              <a:spcBef>
                <a:spcPts val="0"/>
              </a:spcBef>
              <a:spcAft>
                <a:spcPts val="0"/>
              </a:spcAft>
              <a:buNone/>
            </a:pPr>
            <a:r>
              <a:t/>
            </a:r>
            <a:endParaRPr b="0" i="0" sz="4400" u="none">
              <a:solidFill>
                <a:schemeClr val="dk1"/>
              </a:solidFill>
              <a:latin typeface="Arial"/>
              <a:ea typeface="Arial"/>
              <a:cs typeface="Arial"/>
              <a:sym typeface="Arial"/>
            </a:endParaRPr>
          </a:p>
        </p:txBody>
      </p:sp>
      <p:sp>
        <p:nvSpPr>
          <p:cNvPr id="385" name="Google Shape;385;p4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Arial"/>
              <a:buNone/>
            </a:pPr>
            <a:r>
              <a:rPr b="1" i="0" lang="en-US" sz="2000" u="none">
                <a:solidFill>
                  <a:srgbClr val="FFFFFF"/>
                </a:solidFill>
                <a:latin typeface="Arial"/>
                <a:ea typeface="Arial"/>
                <a:cs typeface="Arial"/>
                <a:sym typeface="Arial"/>
              </a:rPr>
              <a:t>Section 3.4					</a:t>
            </a:r>
            <a:endParaRPr b="0" i="0" sz="1600" u="none">
              <a:solidFill>
                <a:srgbClr val="FFFFFF"/>
              </a:solidFill>
              <a:latin typeface="Arial"/>
              <a:ea typeface="Arial"/>
              <a:cs typeface="Arial"/>
              <a:sym typeface="Arial"/>
            </a:endParaRPr>
          </a:p>
          <a:p>
            <a:pPr indent="0" lvl="0" marL="0" marR="0" rtl="0" algn="l">
              <a:lnSpc>
                <a:spcPct val="100000"/>
              </a:lnSpc>
              <a:spcBef>
                <a:spcPts val="320"/>
              </a:spcBef>
              <a:spcAft>
                <a:spcPts val="0"/>
              </a:spcAft>
              <a:buClr>
                <a:schemeClr val="dk1"/>
              </a:buClr>
              <a:buSzPts val="1600"/>
              <a:buFont typeface="Arial"/>
              <a:buNone/>
            </a:pPr>
            <a:r>
              <a:t/>
            </a:r>
            <a:endParaRPr b="0" i="0" sz="1600" u="non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a:solidFill>
                <a:srgbClr val="FFFFFF"/>
              </a:solidFill>
              <a:latin typeface="Arial"/>
              <a:ea typeface="Arial"/>
              <a:cs typeface="Arial"/>
              <a:sym typeface="Arial"/>
            </a:endParaRPr>
          </a:p>
        </p:txBody>
      </p:sp>
      <p:sp>
        <p:nvSpPr>
          <p:cNvPr id="386" name="Google Shape;386;p45"/>
          <p:cNvSpPr txBox="1"/>
          <p:nvPr/>
        </p:nvSpPr>
        <p:spPr>
          <a:xfrm flipH="1">
            <a:off x="2819400"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Arial"/>
              <a:buNone/>
            </a:pPr>
            <a:r>
              <a:rPr b="1" i="0" lang="en-US" sz="2000" u="none">
                <a:solidFill>
                  <a:srgbClr val="FFFFFF"/>
                </a:solidFill>
                <a:latin typeface="Arial"/>
                <a:ea typeface="Arial"/>
                <a:cs typeface="Arial"/>
                <a:sym typeface="Arial"/>
              </a:rPr>
              <a:t>Section 3.5				Maximum and minimum degree 	</a:t>
            </a:r>
            <a:endParaRPr b="0" i="0" sz="1600" u="none">
              <a:solidFill>
                <a:srgbClr val="FFFFFF"/>
              </a:solidFill>
              <a:latin typeface="Arial"/>
              <a:ea typeface="Arial"/>
              <a:cs typeface="Arial"/>
              <a:sym typeface="Arial"/>
            </a:endParaRPr>
          </a:p>
          <a:p>
            <a:pPr indent="0" lvl="0" marL="0" marR="0" rtl="0" algn="l">
              <a:lnSpc>
                <a:spcPct val="100000"/>
              </a:lnSpc>
              <a:spcBef>
                <a:spcPts val="320"/>
              </a:spcBef>
              <a:spcAft>
                <a:spcPts val="0"/>
              </a:spcAft>
              <a:buClr>
                <a:schemeClr val="dk1"/>
              </a:buClr>
              <a:buSzPts val="1600"/>
              <a:buFont typeface="Arial"/>
              <a:buNone/>
            </a:pPr>
            <a:r>
              <a:t/>
            </a:r>
            <a:endParaRPr b="0" i="0" sz="1600" u="non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a:solidFill>
                <a:srgbClr val="FFFFFF"/>
              </a:solidFill>
              <a:latin typeface="Arial"/>
              <a:ea typeface="Arial"/>
              <a:cs typeface="Arial"/>
              <a:sym typeface="Arial"/>
            </a:endParaRPr>
          </a:p>
        </p:txBody>
      </p:sp>
      <p:sp>
        <p:nvSpPr>
          <p:cNvPr id="392" name="Google Shape;392;p46"/>
          <p:cNvSpPr txBox="1"/>
          <p:nvPr/>
        </p:nvSpPr>
        <p:spPr>
          <a:xfrm flipH="1">
            <a:off x="2819400"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393" name="Google Shape;393;p46"/>
          <p:cNvPicPr preferRelativeResize="0"/>
          <p:nvPr/>
        </p:nvPicPr>
        <p:blipFill rotWithShape="1">
          <a:blip r:embed="rId3">
            <a:alphaModFix/>
          </a:blip>
          <a:srcRect b="0" l="0" r="0" t="0"/>
          <a:stretch/>
        </p:blipFill>
        <p:spPr>
          <a:xfrm>
            <a:off x="-19050" y="906462"/>
            <a:ext cx="5448300" cy="3000375"/>
          </a:xfrm>
          <a:prstGeom prst="rect">
            <a:avLst/>
          </a:prstGeom>
          <a:noFill/>
          <a:ln>
            <a:noFill/>
          </a:ln>
        </p:spPr>
      </p:pic>
      <p:pic>
        <p:nvPicPr>
          <p:cNvPr id="394" name="Google Shape;394;p46"/>
          <p:cNvPicPr preferRelativeResize="0"/>
          <p:nvPr/>
        </p:nvPicPr>
        <p:blipFill rotWithShape="1">
          <a:blip r:embed="rId4">
            <a:alphaModFix/>
          </a:blip>
          <a:srcRect b="0" l="0" r="0" t="0"/>
          <a:stretch/>
        </p:blipFill>
        <p:spPr>
          <a:xfrm>
            <a:off x="6223000" y="1182687"/>
            <a:ext cx="2057400" cy="606425"/>
          </a:xfrm>
          <a:prstGeom prst="rect">
            <a:avLst/>
          </a:prstGeom>
          <a:noFill/>
          <a:ln>
            <a:noFill/>
          </a:ln>
        </p:spPr>
      </p:pic>
      <p:pic>
        <p:nvPicPr>
          <p:cNvPr id="395" name="Google Shape;395;p46"/>
          <p:cNvPicPr preferRelativeResize="0"/>
          <p:nvPr/>
        </p:nvPicPr>
        <p:blipFill rotWithShape="1">
          <a:blip r:embed="rId5">
            <a:alphaModFix/>
          </a:blip>
          <a:srcRect b="0" l="0" r="0" t="0"/>
          <a:stretch/>
        </p:blipFill>
        <p:spPr>
          <a:xfrm>
            <a:off x="4795837" y="2082800"/>
            <a:ext cx="4348162" cy="557212"/>
          </a:xfrm>
          <a:prstGeom prst="rect">
            <a:avLst/>
          </a:prstGeom>
          <a:noFill/>
          <a:ln>
            <a:noFill/>
          </a:ln>
        </p:spPr>
      </p:pic>
      <p:sp>
        <p:nvSpPr>
          <p:cNvPr id="396" name="Google Shape;396;p46"/>
          <p:cNvSpPr txBox="1"/>
          <p:nvPr/>
        </p:nvSpPr>
        <p:spPr>
          <a:xfrm>
            <a:off x="6819900" y="3297237"/>
            <a:ext cx="130333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k</a:t>
            </a:r>
            <a:r>
              <a:rPr b="0" baseline="-25000" i="0" lang="en-US" sz="1800" u="none">
                <a:solidFill>
                  <a:schemeClr val="dk1"/>
                </a:solidFill>
                <a:latin typeface="Arial"/>
                <a:ea typeface="Arial"/>
                <a:cs typeface="Arial"/>
                <a:sym typeface="Arial"/>
              </a:rPr>
              <a:t>max</a:t>
            </a:r>
            <a:r>
              <a:rPr b="0" i="0" lang="en-US" sz="1800" u="none">
                <a:solidFill>
                  <a:schemeClr val="dk1"/>
                </a:solidFill>
                <a:latin typeface="Arial"/>
                <a:ea typeface="Arial"/>
                <a:cs typeface="Arial"/>
                <a:sym typeface="Arial"/>
              </a:rPr>
              <a:t>=1,185</a:t>
            </a:r>
            <a:endParaRPr/>
          </a:p>
        </p:txBody>
      </p:sp>
      <p:sp>
        <p:nvSpPr>
          <p:cNvPr id="397" name="Google Shape;397;p46"/>
          <p:cNvSpPr txBox="1"/>
          <p:nvPr/>
        </p:nvSpPr>
        <p:spPr>
          <a:xfrm>
            <a:off x="2984500" y="906462"/>
            <a:ext cx="2160587"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&lt;k&gt;=1,000,  N=10</a:t>
            </a:r>
            <a:r>
              <a:rPr b="0" baseline="30000" i="0" lang="en-US" sz="1800" u="none">
                <a:solidFill>
                  <a:schemeClr val="dk1"/>
                </a:solidFill>
                <a:latin typeface="Arial"/>
                <a:ea typeface="Arial"/>
                <a:cs typeface="Arial"/>
                <a:sym typeface="Arial"/>
              </a:rPr>
              <a:t>9</a:t>
            </a:r>
            <a:endParaRPr/>
          </a:p>
        </p:txBody>
      </p:sp>
      <p:pic>
        <p:nvPicPr>
          <p:cNvPr id="398" name="Google Shape;398;p46"/>
          <p:cNvPicPr preferRelativeResize="0"/>
          <p:nvPr/>
        </p:nvPicPr>
        <p:blipFill rotWithShape="1">
          <a:blip r:embed="rId6">
            <a:alphaModFix/>
          </a:blip>
          <a:srcRect b="0" l="0" r="0" t="0"/>
          <a:stretch/>
        </p:blipFill>
        <p:spPr>
          <a:xfrm>
            <a:off x="342900" y="4000500"/>
            <a:ext cx="1196975" cy="393700"/>
          </a:xfrm>
          <a:prstGeom prst="rect">
            <a:avLst/>
          </a:prstGeom>
          <a:noFill/>
          <a:ln>
            <a:noFill/>
          </a:ln>
        </p:spPr>
      </p:pic>
      <p:pic>
        <p:nvPicPr>
          <p:cNvPr id="399" name="Google Shape;399;p46"/>
          <p:cNvPicPr preferRelativeResize="0"/>
          <p:nvPr/>
        </p:nvPicPr>
        <p:blipFill rotWithShape="1">
          <a:blip r:embed="rId7">
            <a:alphaModFix/>
          </a:blip>
          <a:srcRect b="0" l="0" r="0" t="0"/>
          <a:stretch/>
        </p:blipFill>
        <p:spPr>
          <a:xfrm>
            <a:off x="177800" y="4572000"/>
            <a:ext cx="2182812" cy="635000"/>
          </a:xfrm>
          <a:prstGeom prst="rect">
            <a:avLst/>
          </a:prstGeom>
          <a:noFill/>
          <a:ln>
            <a:noFill/>
          </a:ln>
        </p:spPr>
      </p:pic>
      <p:sp>
        <p:nvSpPr>
          <p:cNvPr id="400" name="Google Shape;400;p46"/>
          <p:cNvSpPr txBox="1"/>
          <p:nvPr/>
        </p:nvSpPr>
        <p:spPr>
          <a:xfrm>
            <a:off x="6527800" y="2806700"/>
            <a:ext cx="216058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&lt;k&gt;=1,000,  N=10</a:t>
            </a:r>
            <a:r>
              <a:rPr b="0" baseline="30000" i="0" lang="en-US" sz="1800" u="none">
                <a:solidFill>
                  <a:schemeClr val="dk1"/>
                </a:solidFill>
                <a:latin typeface="Arial"/>
                <a:ea typeface="Arial"/>
                <a:cs typeface="Arial"/>
                <a:sym typeface="Arial"/>
              </a:rPr>
              <a:t>9</a:t>
            </a:r>
            <a:endParaRPr/>
          </a:p>
        </p:txBody>
      </p:sp>
      <p:sp>
        <p:nvSpPr>
          <p:cNvPr id="401" name="Google Shape;401;p46"/>
          <p:cNvSpPr txBox="1"/>
          <p:nvPr/>
        </p:nvSpPr>
        <p:spPr>
          <a:xfrm>
            <a:off x="2451100" y="4732337"/>
            <a:ext cx="10668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k</a:t>
            </a:r>
            <a:r>
              <a:rPr b="0" baseline="-25000" i="0" lang="en-US" sz="1800" u="none">
                <a:solidFill>
                  <a:schemeClr val="dk1"/>
                </a:solidFill>
                <a:latin typeface="Arial"/>
                <a:ea typeface="Arial"/>
                <a:cs typeface="Arial"/>
                <a:sym typeface="Arial"/>
              </a:rPr>
              <a:t>min</a:t>
            </a:r>
            <a:r>
              <a:rPr b="0" i="0" lang="en-US" sz="1800" u="none">
                <a:solidFill>
                  <a:schemeClr val="dk1"/>
                </a:solidFill>
                <a:latin typeface="Arial"/>
                <a:ea typeface="Arial"/>
                <a:cs typeface="Arial"/>
                <a:sym typeface="Arial"/>
              </a:rPr>
              <a:t>=816</a:t>
            </a:r>
            <a:endParaRPr/>
          </a:p>
        </p:txBody>
      </p:sp>
      <p:pic>
        <p:nvPicPr>
          <p:cNvPr id="402" name="Google Shape;402;p46"/>
          <p:cNvPicPr preferRelativeResize="0"/>
          <p:nvPr/>
        </p:nvPicPr>
        <p:blipFill rotWithShape="1">
          <a:blip r:embed="rId8">
            <a:alphaModFix/>
          </a:blip>
          <a:srcRect b="0" l="0" r="0" t="0"/>
          <a:stretch/>
        </p:blipFill>
        <p:spPr>
          <a:xfrm>
            <a:off x="5918200" y="4505325"/>
            <a:ext cx="1219200" cy="454025"/>
          </a:xfrm>
          <a:prstGeom prst="rect">
            <a:avLst/>
          </a:prstGeom>
          <a:noFill/>
          <a:ln>
            <a:noFill/>
          </a:ln>
        </p:spPr>
      </p:pic>
      <p:pic>
        <p:nvPicPr>
          <p:cNvPr id="403" name="Google Shape;403;p46"/>
          <p:cNvPicPr preferRelativeResize="0"/>
          <p:nvPr/>
        </p:nvPicPr>
        <p:blipFill rotWithShape="1">
          <a:blip r:embed="rId9">
            <a:alphaModFix/>
          </a:blip>
          <a:srcRect b="0" l="0" r="0" t="0"/>
          <a:stretch/>
        </p:blipFill>
        <p:spPr>
          <a:xfrm>
            <a:off x="7418387" y="4505325"/>
            <a:ext cx="1270000" cy="387350"/>
          </a:xfrm>
          <a:prstGeom prst="rect">
            <a:avLst/>
          </a:prstGeom>
          <a:noFill/>
          <a:ln>
            <a:noFill/>
          </a:ln>
        </p:spPr>
      </p:pic>
      <p:pic>
        <p:nvPicPr>
          <p:cNvPr id="404" name="Google Shape;404;p46"/>
          <p:cNvPicPr preferRelativeResize="0"/>
          <p:nvPr/>
        </p:nvPicPr>
        <p:blipFill rotWithShape="1">
          <a:blip r:embed="rId10">
            <a:alphaModFix/>
          </a:blip>
          <a:srcRect b="0" l="0" r="0" t="0"/>
          <a:stretch/>
        </p:blipFill>
        <p:spPr>
          <a:xfrm>
            <a:off x="6692900" y="5040312"/>
            <a:ext cx="1270000" cy="3667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nvSpPr>
        <p:spPr>
          <a:xfrm>
            <a:off x="0" y="2133600"/>
            <a:ext cx="9144000" cy="21240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400"/>
              <a:buFont typeface="Arial"/>
              <a:buNone/>
            </a:pPr>
            <a:r>
              <a:rPr b="0" i="0" lang="en-US" sz="4400" u="none" cap="none" strike="noStrike">
                <a:solidFill>
                  <a:schemeClr val="dk1"/>
                </a:solidFill>
                <a:latin typeface="Arial"/>
                <a:ea typeface="Arial"/>
                <a:cs typeface="Arial"/>
                <a:sym typeface="Arial"/>
              </a:rPr>
              <a:t>The random network model</a:t>
            </a:r>
            <a:endParaRPr/>
          </a:p>
          <a:p>
            <a:pPr indent="0" lvl="0" marL="0" marR="0" rtl="0" algn="l">
              <a:lnSpc>
                <a:spcPct val="100000"/>
              </a:lnSpc>
              <a:spcBef>
                <a:spcPts val="0"/>
              </a:spcBef>
              <a:spcAft>
                <a:spcPts val="0"/>
              </a:spcAft>
              <a:buNone/>
            </a:pPr>
            <a:r>
              <a:t/>
            </a:r>
            <a:endParaRPr b="0" i="0" sz="4400" u="none">
              <a:solidFill>
                <a:schemeClr val="dk1"/>
              </a:solidFill>
              <a:latin typeface="Arial"/>
              <a:ea typeface="Arial"/>
              <a:cs typeface="Arial"/>
              <a:sym typeface="Arial"/>
            </a:endParaRPr>
          </a:p>
        </p:txBody>
      </p:sp>
      <p:sp>
        <p:nvSpPr>
          <p:cNvPr id="189" name="Google Shape;189;p2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Arial"/>
              <a:buNone/>
            </a:pPr>
            <a:r>
              <a:rPr b="1" i="0" lang="en-US" sz="2000" u="none">
                <a:solidFill>
                  <a:srgbClr val="FFFFFF"/>
                </a:solidFill>
                <a:latin typeface="Arial"/>
                <a:ea typeface="Arial"/>
                <a:cs typeface="Arial"/>
                <a:sym typeface="Arial"/>
              </a:rPr>
              <a:t>Section 3.2					</a:t>
            </a:r>
            <a:endParaRPr b="0" i="0" sz="1600" u="none">
              <a:solidFill>
                <a:srgbClr val="FFFFFF"/>
              </a:solidFill>
              <a:latin typeface="Arial"/>
              <a:ea typeface="Arial"/>
              <a:cs typeface="Arial"/>
              <a:sym typeface="Arial"/>
            </a:endParaRPr>
          </a:p>
          <a:p>
            <a:pPr indent="0" lvl="0" marL="0" marR="0" rtl="0" algn="l">
              <a:lnSpc>
                <a:spcPct val="100000"/>
              </a:lnSpc>
              <a:spcBef>
                <a:spcPts val="320"/>
              </a:spcBef>
              <a:spcAft>
                <a:spcPts val="0"/>
              </a:spcAft>
              <a:buClr>
                <a:schemeClr val="dk1"/>
              </a:buClr>
              <a:buSzPts val="1600"/>
              <a:buFont typeface="Arial"/>
              <a:buNone/>
            </a:pPr>
            <a:r>
              <a:t/>
            </a:r>
            <a:endParaRPr b="0" i="0" sz="1600" u="non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a:solidFill>
                <a:srgbClr val="FFFFFF"/>
              </a:solidFill>
              <a:latin typeface="Arial"/>
              <a:ea typeface="Arial"/>
              <a:cs typeface="Arial"/>
              <a:sym typeface="Arial"/>
            </a:endParaRPr>
          </a:p>
        </p:txBody>
      </p:sp>
      <p:sp>
        <p:nvSpPr>
          <p:cNvPr id="190" name="Google Shape;190;p29"/>
          <p:cNvSpPr txBox="1"/>
          <p:nvPr/>
        </p:nvSpPr>
        <p:spPr>
          <a:xfrm flipH="1">
            <a:off x="2819400"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NO OUTLIERS IN A RANDOM SOCIETY</a:t>
            </a:r>
            <a:endParaRPr/>
          </a:p>
        </p:txBody>
      </p:sp>
      <p:sp>
        <p:nvSpPr>
          <p:cNvPr id="411" name="Google Shape;411;p47"/>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sp>
        <p:nvSpPr>
          <p:cNvPr id="412" name="Google Shape;412;p47"/>
          <p:cNvSpPr txBox="1"/>
          <p:nvPr/>
        </p:nvSpPr>
        <p:spPr>
          <a:xfrm>
            <a:off x="407987" y="2422525"/>
            <a:ext cx="8228012" cy="930275"/>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 </a:t>
            </a:r>
            <a:endParaRPr/>
          </a:p>
          <a:p>
            <a:pPr indent="-101600" lvl="0" marL="0" marR="0" rtl="0" algn="l">
              <a:lnSpc>
                <a:spcPct val="100000"/>
              </a:lnSpc>
              <a:spcBef>
                <a:spcPts val="0"/>
              </a:spcBef>
              <a:spcAft>
                <a:spcPts val="0"/>
              </a:spcAft>
              <a:buClr>
                <a:schemeClr val="dk1"/>
              </a:buClr>
              <a:buSzPts val="1600"/>
              <a:buFont typeface="Noto Sans Symbols"/>
              <a:buChar char="🡪"/>
            </a:pPr>
            <a:r>
              <a:rPr b="0" i="0" lang="en-US" sz="1600" u="none">
                <a:solidFill>
                  <a:schemeClr val="dk1"/>
                </a:solidFill>
                <a:latin typeface="Arial"/>
                <a:ea typeface="Arial"/>
                <a:cs typeface="Arial"/>
                <a:sym typeface="Arial"/>
              </a:rPr>
              <a:t>The most connected individual has degree k</a:t>
            </a:r>
            <a:r>
              <a:rPr b="0" baseline="-25000" i="0" lang="en-US" sz="1600" u="none">
                <a:solidFill>
                  <a:schemeClr val="dk1"/>
                </a:solidFill>
                <a:latin typeface="Arial"/>
                <a:ea typeface="Arial"/>
                <a:cs typeface="Arial"/>
                <a:sym typeface="Arial"/>
              </a:rPr>
              <a:t>max</a:t>
            </a:r>
            <a:r>
              <a:rPr b="0" i="0" lang="en-US" sz="1600" u="none">
                <a:solidFill>
                  <a:schemeClr val="dk1"/>
                </a:solidFill>
                <a:latin typeface="Arial"/>
                <a:ea typeface="Arial"/>
                <a:cs typeface="Arial"/>
                <a:sym typeface="Arial"/>
              </a:rPr>
              <a:t>~1,185</a:t>
            </a:r>
            <a:endParaRPr/>
          </a:p>
          <a:p>
            <a:pPr indent="-101600" lvl="0" marL="0" marR="0" rtl="0" algn="l">
              <a:lnSpc>
                <a:spcPct val="100000"/>
              </a:lnSpc>
              <a:spcBef>
                <a:spcPts val="0"/>
              </a:spcBef>
              <a:spcAft>
                <a:spcPts val="0"/>
              </a:spcAft>
              <a:buClr>
                <a:schemeClr val="dk1"/>
              </a:buClr>
              <a:buSzPts val="1600"/>
              <a:buFont typeface="Noto Sans Symbols"/>
              <a:buChar char="🡪"/>
            </a:pPr>
            <a:r>
              <a:rPr b="0" i="0" lang="en-US" sz="1600" u="none">
                <a:solidFill>
                  <a:schemeClr val="dk1"/>
                </a:solidFill>
                <a:latin typeface="Arial"/>
                <a:ea typeface="Arial"/>
                <a:cs typeface="Arial"/>
                <a:sym typeface="Arial"/>
              </a:rPr>
              <a:t>The least connected individual has degree k</a:t>
            </a:r>
            <a:r>
              <a:rPr b="0" baseline="-25000" i="0" lang="en-US" sz="1600" u="none">
                <a:solidFill>
                  <a:schemeClr val="dk1"/>
                </a:solidFill>
                <a:latin typeface="Arial"/>
                <a:ea typeface="Arial"/>
                <a:cs typeface="Arial"/>
                <a:sym typeface="Arial"/>
              </a:rPr>
              <a:t>min </a:t>
            </a:r>
            <a:r>
              <a:rPr b="0" i="0" lang="en-US" sz="1600" u="none">
                <a:solidFill>
                  <a:schemeClr val="dk1"/>
                </a:solidFill>
                <a:latin typeface="Arial"/>
                <a:ea typeface="Arial"/>
                <a:cs typeface="Arial"/>
                <a:sym typeface="Arial"/>
              </a:rPr>
              <a:t>~ 816</a:t>
            </a:r>
            <a:endParaRPr/>
          </a:p>
          <a:p>
            <a:pPr indent="0" lvl="0" marL="0" marR="0" rtl="0" algn="l">
              <a:lnSpc>
                <a:spcPct val="100000"/>
              </a:lnSpc>
              <a:spcBef>
                <a:spcPts val="0"/>
              </a:spcBef>
              <a:spcAft>
                <a:spcPts val="0"/>
              </a:spcAft>
              <a:buClr>
                <a:schemeClr val="dk1"/>
              </a:buClr>
              <a:buSzPts val="1600"/>
              <a:buFont typeface="Noto Sans Symbols"/>
              <a:buNone/>
            </a:pPr>
            <a:r>
              <a:t/>
            </a:r>
            <a:endParaRPr b="0" i="0" sz="16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The probability to find an individual with degree k&gt;2,000 is 10</a:t>
            </a:r>
            <a:r>
              <a:rPr b="0" baseline="30000" i="0" lang="en-US" sz="1600" u="none">
                <a:solidFill>
                  <a:schemeClr val="dk1"/>
                </a:solidFill>
                <a:latin typeface="Arial"/>
                <a:ea typeface="Arial"/>
                <a:cs typeface="Arial"/>
                <a:sym typeface="Arial"/>
              </a:rPr>
              <a:t>-27</a:t>
            </a:r>
            <a:r>
              <a:rPr b="0" i="0" lang="en-US" sz="1600" u="none">
                <a:solidFill>
                  <a:schemeClr val="dk1"/>
                </a:solidFill>
                <a:latin typeface="Arial"/>
                <a:ea typeface="Arial"/>
                <a:cs typeface="Arial"/>
                <a:sym typeface="Arial"/>
              </a:rPr>
              <a:t>.  Hence the chance of finding an individual with 2,000 acquaintances is so tiny that such nodes are virtually inexistent in a random society.</a:t>
            </a:r>
            <a:endParaRPr/>
          </a:p>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Arial"/>
              <a:ea typeface="Arial"/>
              <a:cs typeface="Arial"/>
              <a:sym typeface="Arial"/>
            </a:endParaRPr>
          </a:p>
          <a:p>
            <a:pPr indent="-101600" lvl="0" marL="0" marR="0" rtl="0" algn="l">
              <a:lnSpc>
                <a:spcPct val="100000"/>
              </a:lnSpc>
              <a:spcBef>
                <a:spcPts val="0"/>
              </a:spcBef>
              <a:spcAft>
                <a:spcPts val="0"/>
              </a:spcAft>
              <a:buClr>
                <a:schemeClr val="dk1"/>
              </a:buClr>
              <a:buSzPts val="1600"/>
              <a:buFont typeface="Noto Sans Symbols"/>
              <a:buChar char="🡪"/>
            </a:pPr>
            <a:r>
              <a:rPr b="0" i="0" lang="en-US" sz="1600" u="none">
                <a:solidFill>
                  <a:schemeClr val="dk1"/>
                </a:solidFill>
                <a:latin typeface="Arial"/>
                <a:ea typeface="Arial"/>
                <a:cs typeface="Arial"/>
                <a:sym typeface="Arial"/>
              </a:rPr>
              <a:t>a random society would consist of mainly average individuals, with everyone with roughly the same number of friends. </a:t>
            </a:r>
            <a:endParaRPr/>
          </a:p>
          <a:p>
            <a:pPr indent="-101600" lvl="0" marL="0" marR="0" rtl="0" algn="l">
              <a:lnSpc>
                <a:spcPct val="100000"/>
              </a:lnSpc>
              <a:spcBef>
                <a:spcPts val="0"/>
              </a:spcBef>
              <a:spcAft>
                <a:spcPts val="0"/>
              </a:spcAft>
              <a:buClr>
                <a:schemeClr val="dk1"/>
              </a:buClr>
              <a:buSzPts val="1600"/>
              <a:buFont typeface="Noto Sans Symbols"/>
              <a:buChar char="🡪"/>
            </a:pPr>
            <a:r>
              <a:rPr b="0" i="0" lang="en-US" sz="1600" u="none">
                <a:solidFill>
                  <a:schemeClr val="dk1"/>
                </a:solidFill>
                <a:latin typeface="Arial"/>
                <a:ea typeface="Arial"/>
                <a:cs typeface="Arial"/>
                <a:sym typeface="Arial"/>
              </a:rPr>
              <a:t>It would lack outliers, individuals that are either highly popular or recluse.</a:t>
            </a:r>
            <a:endParaRPr/>
          </a:p>
        </p:txBody>
      </p:sp>
      <p:pic>
        <p:nvPicPr>
          <p:cNvPr id="413" name="Google Shape;413;p47"/>
          <p:cNvPicPr preferRelativeResize="0"/>
          <p:nvPr/>
        </p:nvPicPr>
        <p:blipFill rotWithShape="1">
          <a:blip r:embed="rId3">
            <a:alphaModFix/>
          </a:blip>
          <a:srcRect b="0" l="0" r="0" t="0"/>
          <a:stretch/>
        </p:blipFill>
        <p:spPr>
          <a:xfrm>
            <a:off x="3378200" y="917575"/>
            <a:ext cx="1739900" cy="5381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FACING REALITY: Degree distribution of real networks</a:t>
            </a:r>
            <a:endParaRPr/>
          </a:p>
        </p:txBody>
      </p:sp>
      <p:pic>
        <p:nvPicPr>
          <p:cNvPr id="420" name="Google Shape;420;p48"/>
          <p:cNvPicPr preferRelativeResize="0"/>
          <p:nvPr/>
        </p:nvPicPr>
        <p:blipFill rotWithShape="1">
          <a:blip r:embed="rId3">
            <a:alphaModFix/>
          </a:blip>
          <a:srcRect b="0" l="0" r="0" t="0"/>
          <a:stretch/>
        </p:blipFill>
        <p:spPr>
          <a:xfrm>
            <a:off x="6451600" y="571500"/>
            <a:ext cx="1739900" cy="538162"/>
          </a:xfrm>
          <a:prstGeom prst="rect">
            <a:avLst/>
          </a:prstGeom>
          <a:noFill/>
          <a:ln>
            <a:noFill/>
          </a:ln>
        </p:spPr>
      </p:pic>
      <p:pic>
        <p:nvPicPr>
          <p:cNvPr descr="F-RG-RealNetworkDegreeDist-marci.jpg" id="421" name="Google Shape;421;p48"/>
          <p:cNvPicPr preferRelativeResize="0"/>
          <p:nvPr/>
        </p:nvPicPr>
        <p:blipFill rotWithShape="1">
          <a:blip r:embed="rId4">
            <a:alphaModFix/>
          </a:blip>
          <a:srcRect b="0" l="0" r="0" t="0"/>
          <a:stretch/>
        </p:blipFill>
        <p:spPr>
          <a:xfrm>
            <a:off x="0" y="1231900"/>
            <a:ext cx="9144000" cy="421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9"/>
          <p:cNvSpPr txBox="1"/>
          <p:nvPr/>
        </p:nvSpPr>
        <p:spPr>
          <a:xfrm>
            <a:off x="0" y="2133600"/>
            <a:ext cx="9144000" cy="21240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The evolution of a random network</a:t>
            </a:r>
            <a:endParaRPr/>
          </a:p>
          <a:p>
            <a:pPr indent="0" lvl="0" marL="0" marR="0" rtl="0" algn="l">
              <a:lnSpc>
                <a:spcPct val="100000"/>
              </a:lnSpc>
              <a:spcBef>
                <a:spcPts val="0"/>
              </a:spcBef>
              <a:spcAft>
                <a:spcPts val="0"/>
              </a:spcAft>
              <a:buNone/>
            </a:pPr>
            <a:r>
              <a:t/>
            </a:r>
            <a:endParaRPr b="0" i="0" sz="4400" u="none">
              <a:solidFill>
                <a:schemeClr val="dk1"/>
              </a:solidFill>
              <a:latin typeface="Arial"/>
              <a:ea typeface="Arial"/>
              <a:cs typeface="Arial"/>
              <a:sym typeface="Arial"/>
            </a:endParaRPr>
          </a:p>
        </p:txBody>
      </p:sp>
      <p:sp>
        <p:nvSpPr>
          <p:cNvPr id="427" name="Google Shape;427;p4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Arial"/>
              <a:buNone/>
            </a:pPr>
            <a:r>
              <a:rPr b="1" i="0" lang="en-US" sz="2000" u="none">
                <a:solidFill>
                  <a:srgbClr val="FFFFFF"/>
                </a:solidFill>
                <a:latin typeface="Arial"/>
                <a:ea typeface="Arial"/>
                <a:cs typeface="Arial"/>
                <a:sym typeface="Arial"/>
              </a:rPr>
              <a:t>Section 6					</a:t>
            </a:r>
            <a:endParaRPr b="0" i="0" sz="1600" u="none">
              <a:solidFill>
                <a:srgbClr val="FFFFFF"/>
              </a:solidFill>
              <a:latin typeface="Arial"/>
              <a:ea typeface="Arial"/>
              <a:cs typeface="Arial"/>
              <a:sym typeface="Arial"/>
            </a:endParaRPr>
          </a:p>
          <a:p>
            <a:pPr indent="0" lvl="0" marL="0" marR="0" rtl="0" algn="l">
              <a:lnSpc>
                <a:spcPct val="100000"/>
              </a:lnSpc>
              <a:spcBef>
                <a:spcPts val="320"/>
              </a:spcBef>
              <a:spcAft>
                <a:spcPts val="0"/>
              </a:spcAft>
              <a:buClr>
                <a:schemeClr val="dk1"/>
              </a:buClr>
              <a:buSzPts val="1600"/>
              <a:buFont typeface="Arial"/>
              <a:buNone/>
            </a:pPr>
            <a:r>
              <a:t/>
            </a:r>
            <a:endParaRPr b="0" i="0" sz="1600" u="non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a:solidFill>
                <a:srgbClr val="FFFFFF"/>
              </a:solidFill>
              <a:latin typeface="Arial"/>
              <a:ea typeface="Arial"/>
              <a:cs typeface="Arial"/>
              <a:sym typeface="Arial"/>
            </a:endParaRPr>
          </a:p>
        </p:txBody>
      </p:sp>
      <p:sp>
        <p:nvSpPr>
          <p:cNvPr id="428" name="Google Shape;428;p49"/>
          <p:cNvSpPr txBox="1"/>
          <p:nvPr/>
        </p:nvSpPr>
        <p:spPr>
          <a:xfrm flipH="1">
            <a:off x="2819400"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descr="/Users/alb/Desktop/TALKS/RandomGraph-cut.mov" id="433" name="Google Shape;433;p50"/>
          <p:cNvPicPr preferRelativeResize="0"/>
          <p:nvPr/>
        </p:nvPicPr>
        <p:blipFill rotWithShape="1">
          <a:blip r:embed="rId3">
            <a:alphaModFix/>
          </a:blip>
          <a:srcRect b="0" l="0" r="0" t="0"/>
          <a:stretch/>
        </p:blipFill>
        <p:spPr>
          <a:xfrm>
            <a:off x="-1509712" y="0"/>
            <a:ext cx="12192000" cy="5715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51"/>
          <p:cNvPicPr preferRelativeResize="0"/>
          <p:nvPr/>
        </p:nvPicPr>
        <p:blipFill rotWithShape="1">
          <a:blip r:embed="rId3">
            <a:alphaModFix/>
          </a:blip>
          <a:srcRect b="0" l="0" r="0" t="0"/>
          <a:stretch/>
        </p:blipFill>
        <p:spPr>
          <a:xfrm>
            <a:off x="355600" y="1274762"/>
            <a:ext cx="8293100" cy="3830637"/>
          </a:xfrm>
          <a:prstGeom prst="rect">
            <a:avLst/>
          </a:prstGeom>
          <a:noFill/>
          <a:ln>
            <a:noFill/>
          </a:ln>
        </p:spPr>
      </p:pic>
      <p:pic>
        <p:nvPicPr>
          <p:cNvPr descr="K0.5.pdf" id="439" name="Google Shape;439;p51"/>
          <p:cNvPicPr preferRelativeResize="0"/>
          <p:nvPr/>
        </p:nvPicPr>
        <p:blipFill rotWithShape="1">
          <a:blip r:embed="rId4">
            <a:alphaModFix/>
          </a:blip>
          <a:srcRect b="0" l="0" r="0" t="0"/>
          <a:stretch/>
        </p:blipFill>
        <p:spPr>
          <a:xfrm>
            <a:off x="1244600" y="2203450"/>
            <a:ext cx="2214562" cy="2016125"/>
          </a:xfrm>
          <a:prstGeom prst="rect">
            <a:avLst/>
          </a:prstGeom>
          <a:noFill/>
          <a:ln>
            <a:noFill/>
          </a:ln>
        </p:spPr>
      </p:pic>
      <p:pic>
        <p:nvPicPr>
          <p:cNvPr id="440" name="Google Shape;440;p51"/>
          <p:cNvPicPr preferRelativeResize="0"/>
          <p:nvPr/>
        </p:nvPicPr>
        <p:blipFill rotWithShape="1">
          <a:blip r:embed="rId5">
            <a:alphaModFix/>
          </a:blip>
          <a:srcRect b="0" l="0" r="0" t="0"/>
          <a:stretch/>
        </p:blipFill>
        <p:spPr>
          <a:xfrm>
            <a:off x="3468687" y="1390650"/>
            <a:ext cx="115887" cy="3735387"/>
          </a:xfrm>
          <a:prstGeom prst="rect">
            <a:avLst/>
          </a:prstGeom>
          <a:noFill/>
          <a:ln>
            <a:noFill/>
          </a:ln>
        </p:spPr>
      </p:pic>
      <p:pic>
        <p:nvPicPr>
          <p:cNvPr descr="K10.pdf" id="441" name="Google Shape;441;p51"/>
          <p:cNvPicPr preferRelativeResize="0"/>
          <p:nvPr/>
        </p:nvPicPr>
        <p:blipFill rotWithShape="1">
          <a:blip r:embed="rId6">
            <a:alphaModFix/>
          </a:blip>
          <a:srcRect b="0" l="0" r="0" t="0"/>
          <a:stretch/>
        </p:blipFill>
        <p:spPr>
          <a:xfrm>
            <a:off x="5957887" y="2281237"/>
            <a:ext cx="2155825" cy="1963737"/>
          </a:xfrm>
          <a:prstGeom prst="rect">
            <a:avLst/>
          </a:prstGeom>
          <a:noFill/>
          <a:ln>
            <a:noFill/>
          </a:ln>
        </p:spPr>
      </p:pic>
      <p:sp>
        <p:nvSpPr>
          <p:cNvPr id="442" name="Google Shape;442;p51"/>
          <p:cNvSpPr txBox="1"/>
          <p:nvPr/>
        </p:nvSpPr>
        <p:spPr>
          <a:xfrm>
            <a:off x="4456112" y="5054600"/>
            <a:ext cx="69056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1" lang="en-US" sz="2000" u="none">
                <a:solidFill>
                  <a:schemeClr val="dk1"/>
                </a:solidFill>
                <a:latin typeface="Arial"/>
                <a:ea typeface="Arial"/>
                <a:cs typeface="Arial"/>
                <a:sym typeface="Arial"/>
              </a:rPr>
              <a:t>&lt;k&gt;</a:t>
            </a:r>
            <a:endParaRPr/>
          </a:p>
        </p:txBody>
      </p:sp>
      <p:sp>
        <p:nvSpPr>
          <p:cNvPr id="443" name="Google Shape;443;p5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EVOLUTION OF A RANDOM NETWORK</a:t>
            </a:r>
            <a:endParaRPr/>
          </a:p>
        </p:txBody>
      </p:sp>
      <p:sp>
        <p:nvSpPr>
          <p:cNvPr id="444" name="Google Shape;444;p51"/>
          <p:cNvSpPr txBox="1"/>
          <p:nvPr/>
        </p:nvSpPr>
        <p:spPr>
          <a:xfrm>
            <a:off x="808037" y="762000"/>
            <a:ext cx="6985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disconnected nodes </a:t>
            </a:r>
            <a:r>
              <a:rPr b="0" i="0" lang="en-US" sz="1800" u="none">
                <a:solidFill>
                  <a:schemeClr val="dk1"/>
                </a:solidFill>
                <a:latin typeface="Helvetica Neue"/>
                <a:ea typeface="Helvetica Neue"/>
                <a:cs typeface="Helvetica Neue"/>
                <a:sym typeface="Helvetica Neue"/>
              </a:rPr>
              <a:t>	 </a:t>
            </a:r>
            <a:r>
              <a:rPr b="0" i="0" lang="en-US" sz="1800" u="none">
                <a:solidFill>
                  <a:schemeClr val="dk1"/>
                </a:solidFill>
                <a:latin typeface="Noto Sans Symbols"/>
                <a:ea typeface="Noto Sans Symbols"/>
                <a:cs typeface="Noto Sans Symbols"/>
                <a:sym typeface="Noto Sans Symbols"/>
              </a:rPr>
              <a:t>🡺</a:t>
            </a:r>
            <a:r>
              <a:rPr b="0" i="0" lang="en-US" sz="1800" u="none">
                <a:solidFill>
                  <a:schemeClr val="dk1"/>
                </a:solidFill>
                <a:latin typeface="Helvetica Neue"/>
                <a:ea typeface="Helvetica Neue"/>
                <a:cs typeface="Helvetica Neue"/>
                <a:sym typeface="Helvetica Neue"/>
              </a:rPr>
              <a:t>  			</a:t>
            </a:r>
            <a:r>
              <a:rPr b="1" i="0" lang="en-US" sz="1800" u="none">
                <a:solidFill>
                  <a:srgbClr val="000000"/>
                </a:solidFill>
                <a:latin typeface="Arial"/>
                <a:ea typeface="Arial"/>
                <a:cs typeface="Arial"/>
                <a:sym typeface="Arial"/>
              </a:rPr>
              <a:t>NETWORK</a:t>
            </a:r>
            <a:r>
              <a:rPr b="0" i="0" lang="en-US" sz="1800" u="none">
                <a:solidFill>
                  <a:schemeClr val="dk1"/>
                </a:solidFill>
                <a:latin typeface="Helvetica Neue"/>
                <a:ea typeface="Helvetica Neue"/>
                <a:cs typeface="Helvetica Neue"/>
                <a:sym typeface="Helvetica Neue"/>
              </a:rPr>
              <a:t>. </a:t>
            </a:r>
            <a:endParaRPr/>
          </a:p>
        </p:txBody>
      </p:sp>
      <p:sp>
        <p:nvSpPr>
          <p:cNvPr id="445" name="Google Shape;445;p51"/>
          <p:cNvSpPr txBox="1"/>
          <p:nvPr/>
        </p:nvSpPr>
        <p:spPr>
          <a:xfrm>
            <a:off x="808037" y="5286375"/>
            <a:ext cx="8051800"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Helvetica Neue"/>
              <a:buNone/>
            </a:pPr>
            <a:r>
              <a:rPr b="1" i="0" lang="en-US" sz="1600" u="none">
                <a:solidFill>
                  <a:schemeClr val="dk1"/>
                </a:solidFill>
                <a:latin typeface="Helvetica Neue"/>
                <a:ea typeface="Helvetica Neue"/>
                <a:cs typeface="Helvetica Neue"/>
                <a:sym typeface="Helvetica Neue"/>
              </a:rPr>
              <a:t>How does this transition happen?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2"/>
          <p:cNvSpPr txBox="1"/>
          <p:nvPr/>
        </p:nvSpPr>
        <p:spPr>
          <a:xfrm>
            <a:off x="2413000" y="2343150"/>
            <a:ext cx="434975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1" lang="en-US" sz="2000" u="none">
                <a:solidFill>
                  <a:schemeClr val="dk1"/>
                </a:solidFill>
                <a:latin typeface="Arial"/>
                <a:ea typeface="Arial"/>
                <a:cs typeface="Arial"/>
                <a:sym typeface="Arial"/>
              </a:rPr>
              <a:t>&lt;k</a:t>
            </a:r>
            <a:r>
              <a:rPr b="1" baseline="-25000" i="1" lang="en-US" sz="2000" u="none">
                <a:solidFill>
                  <a:schemeClr val="dk1"/>
                </a:solidFill>
                <a:latin typeface="Arial"/>
                <a:ea typeface="Arial"/>
                <a:cs typeface="Arial"/>
                <a:sym typeface="Arial"/>
              </a:rPr>
              <a:t>c</a:t>
            </a:r>
            <a:r>
              <a:rPr b="1" i="1" lang="en-US" sz="2000" u="none">
                <a:solidFill>
                  <a:schemeClr val="dk1"/>
                </a:solidFill>
                <a:latin typeface="Arial"/>
                <a:ea typeface="Arial"/>
                <a:cs typeface="Arial"/>
                <a:sym typeface="Arial"/>
              </a:rPr>
              <a:t>&gt;=1     (Erdos and Renyi, 1959)</a:t>
            </a:r>
            <a:endParaRPr/>
          </a:p>
        </p:txBody>
      </p:sp>
      <p:sp>
        <p:nvSpPr>
          <p:cNvPr id="451" name="Google Shape;451;p5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EVOLUTION OF A RANDOM NETWORK</a:t>
            </a:r>
            <a:endParaRPr/>
          </a:p>
        </p:txBody>
      </p:sp>
      <p:sp>
        <p:nvSpPr>
          <p:cNvPr id="452" name="Google Shape;452;p52"/>
          <p:cNvSpPr txBox="1"/>
          <p:nvPr/>
        </p:nvSpPr>
        <p:spPr>
          <a:xfrm>
            <a:off x="808037" y="762000"/>
            <a:ext cx="6985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disconnected nodes </a:t>
            </a:r>
            <a:r>
              <a:rPr b="0" i="0" lang="en-US" sz="1800" u="none">
                <a:solidFill>
                  <a:schemeClr val="dk1"/>
                </a:solidFill>
                <a:latin typeface="Helvetica Neue"/>
                <a:ea typeface="Helvetica Neue"/>
                <a:cs typeface="Helvetica Neue"/>
                <a:sym typeface="Helvetica Neue"/>
              </a:rPr>
              <a:t>	 </a:t>
            </a:r>
            <a:r>
              <a:rPr b="0" i="0" lang="en-US" sz="1800" u="none">
                <a:solidFill>
                  <a:schemeClr val="dk1"/>
                </a:solidFill>
                <a:latin typeface="Noto Sans Symbols"/>
                <a:ea typeface="Noto Sans Symbols"/>
                <a:cs typeface="Noto Sans Symbols"/>
                <a:sym typeface="Noto Sans Symbols"/>
              </a:rPr>
              <a:t>🡺</a:t>
            </a:r>
            <a:r>
              <a:rPr b="0" i="0" lang="en-US" sz="1800" u="none">
                <a:solidFill>
                  <a:schemeClr val="dk1"/>
                </a:solidFill>
                <a:latin typeface="Helvetica Neue"/>
                <a:ea typeface="Helvetica Neue"/>
                <a:cs typeface="Helvetica Neue"/>
                <a:sym typeface="Helvetica Neue"/>
              </a:rPr>
              <a:t>  			</a:t>
            </a:r>
            <a:r>
              <a:rPr b="1" i="0" lang="en-US" sz="1800" u="none">
                <a:solidFill>
                  <a:srgbClr val="000000"/>
                </a:solidFill>
                <a:latin typeface="Arial"/>
                <a:ea typeface="Arial"/>
                <a:cs typeface="Arial"/>
                <a:sym typeface="Arial"/>
              </a:rPr>
              <a:t>NETWORK</a:t>
            </a:r>
            <a:r>
              <a:rPr b="0" i="0" lang="en-US" sz="1800" u="none">
                <a:solidFill>
                  <a:schemeClr val="dk1"/>
                </a:solidFill>
                <a:latin typeface="Helvetica Neue"/>
                <a:ea typeface="Helvetica Neue"/>
                <a:cs typeface="Helvetica Neue"/>
                <a:sym typeface="Helvetica Neue"/>
              </a:rPr>
              <a:t>. </a:t>
            </a:r>
            <a:endParaRPr/>
          </a:p>
        </p:txBody>
      </p:sp>
      <p:sp>
        <p:nvSpPr>
          <p:cNvPr id="453" name="Google Shape;453;p52"/>
          <p:cNvSpPr txBox="1"/>
          <p:nvPr/>
        </p:nvSpPr>
        <p:spPr>
          <a:xfrm>
            <a:off x="317500" y="2857500"/>
            <a:ext cx="8636000" cy="25860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The fact that at least one link per node is </a:t>
            </a:r>
            <a:r>
              <a:rPr b="0" i="1" lang="en-US" sz="1800" u="none">
                <a:solidFill>
                  <a:schemeClr val="dk1"/>
                </a:solidFill>
                <a:latin typeface="Arial"/>
                <a:ea typeface="Arial"/>
                <a:cs typeface="Arial"/>
                <a:sym typeface="Arial"/>
              </a:rPr>
              <a:t>necessary </a:t>
            </a:r>
            <a:r>
              <a:rPr b="0" i="0" lang="en-US" sz="1800" u="none">
                <a:solidFill>
                  <a:schemeClr val="dk1"/>
                </a:solidFill>
                <a:latin typeface="Arial"/>
                <a:ea typeface="Arial"/>
                <a:cs typeface="Arial"/>
                <a:sym typeface="Arial"/>
              </a:rPr>
              <a:t>to have a giant component is not unexpected. Indeed, for a giant component to exist, each of its nodes must be linked to at least one other node.</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It is somewhat unexpected, however that one link is </a:t>
            </a:r>
            <a:r>
              <a:rPr b="0" i="1" lang="en-US" sz="1800" u="none">
                <a:solidFill>
                  <a:schemeClr val="dk1"/>
                </a:solidFill>
                <a:latin typeface="Arial"/>
                <a:ea typeface="Arial"/>
                <a:cs typeface="Arial"/>
                <a:sym typeface="Arial"/>
              </a:rPr>
              <a:t>sufficient </a:t>
            </a:r>
            <a:r>
              <a:rPr b="0" i="0" lang="en-US" sz="1800" u="none">
                <a:solidFill>
                  <a:schemeClr val="dk1"/>
                </a:solidFill>
                <a:latin typeface="Arial"/>
                <a:ea typeface="Arial"/>
                <a:cs typeface="Arial"/>
                <a:sym typeface="Arial"/>
              </a:rPr>
              <a:t>for the emergence of a giant component. </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It is equally interesting that the emergence of the giant cluster is not gradual, but follows what physicists call a second order phase transition at &lt;k&gt;=1.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Arial"/>
              <a:buNone/>
            </a:pPr>
            <a:r>
              <a:rPr b="1" i="0" lang="en-US" sz="2000" u="none">
                <a:solidFill>
                  <a:srgbClr val="FFFFFF"/>
                </a:solidFill>
                <a:latin typeface="Arial"/>
                <a:ea typeface="Arial"/>
                <a:cs typeface="Arial"/>
                <a:sym typeface="Arial"/>
              </a:rPr>
              <a:t>Section 3.4					</a:t>
            </a:r>
            <a:endParaRPr b="0" i="0" sz="1600" u="none">
              <a:solidFill>
                <a:srgbClr val="FFFFFF"/>
              </a:solidFill>
              <a:latin typeface="Arial"/>
              <a:ea typeface="Arial"/>
              <a:cs typeface="Arial"/>
              <a:sym typeface="Arial"/>
            </a:endParaRPr>
          </a:p>
          <a:p>
            <a:pPr indent="0" lvl="0" marL="0" marR="0" rtl="0" algn="l">
              <a:lnSpc>
                <a:spcPct val="100000"/>
              </a:lnSpc>
              <a:spcBef>
                <a:spcPts val="320"/>
              </a:spcBef>
              <a:spcAft>
                <a:spcPts val="0"/>
              </a:spcAft>
              <a:buClr>
                <a:schemeClr val="dk1"/>
              </a:buClr>
              <a:buSzPts val="1600"/>
              <a:buFont typeface="Arial"/>
              <a:buNone/>
            </a:pPr>
            <a:r>
              <a:t/>
            </a:r>
            <a:endParaRPr b="0" i="0" sz="1600" u="non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a:solidFill>
                <a:srgbClr val="FFFFFF"/>
              </a:solidFill>
              <a:latin typeface="Arial"/>
              <a:ea typeface="Arial"/>
              <a:cs typeface="Arial"/>
              <a:sym typeface="Arial"/>
            </a:endParaRPr>
          </a:p>
        </p:txBody>
      </p:sp>
      <p:sp>
        <p:nvSpPr>
          <p:cNvPr id="459" name="Google Shape;459;p53"/>
          <p:cNvSpPr txBox="1"/>
          <p:nvPr/>
        </p:nvSpPr>
        <p:spPr>
          <a:xfrm flipH="1">
            <a:off x="2819400"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460" name="Google Shape;460;p53"/>
          <p:cNvPicPr preferRelativeResize="0"/>
          <p:nvPr/>
        </p:nvPicPr>
        <p:blipFill rotWithShape="1">
          <a:blip r:embed="rId3">
            <a:alphaModFix/>
          </a:blip>
          <a:srcRect b="0" l="0" r="0" t="0"/>
          <a:stretch/>
        </p:blipFill>
        <p:spPr>
          <a:xfrm>
            <a:off x="647700" y="571500"/>
            <a:ext cx="4514850" cy="4638675"/>
          </a:xfrm>
          <a:prstGeom prst="rect">
            <a:avLst/>
          </a:prstGeom>
          <a:noFill/>
          <a:ln>
            <a:noFill/>
          </a:ln>
        </p:spPr>
      </p:pic>
      <p:pic>
        <p:nvPicPr>
          <p:cNvPr id="461" name="Google Shape;461;p53"/>
          <p:cNvPicPr preferRelativeResize="0"/>
          <p:nvPr/>
        </p:nvPicPr>
        <p:blipFill rotWithShape="1">
          <a:blip r:embed="rId4">
            <a:alphaModFix/>
          </a:blip>
          <a:srcRect b="0" l="0" r="0" t="0"/>
          <a:stretch/>
        </p:blipFill>
        <p:spPr>
          <a:xfrm>
            <a:off x="654050" y="5187950"/>
            <a:ext cx="4330700" cy="527050"/>
          </a:xfrm>
          <a:prstGeom prst="rect">
            <a:avLst/>
          </a:prstGeom>
          <a:noFill/>
          <a:ln>
            <a:noFill/>
          </a:ln>
        </p:spPr>
      </p:pic>
      <p:pic>
        <p:nvPicPr>
          <p:cNvPr id="462" name="Google Shape;462;p53"/>
          <p:cNvPicPr preferRelativeResize="0"/>
          <p:nvPr/>
        </p:nvPicPr>
        <p:blipFill rotWithShape="1">
          <a:blip r:embed="rId5">
            <a:alphaModFix/>
          </a:blip>
          <a:srcRect b="0" l="0" r="0" t="0"/>
          <a:stretch/>
        </p:blipFill>
        <p:spPr>
          <a:xfrm>
            <a:off x="2865437" y="2401887"/>
            <a:ext cx="8191500" cy="1012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Arial"/>
              <a:buNone/>
            </a:pPr>
            <a:r>
              <a:rPr b="1" i="0" lang="en-US" sz="2000" u="none">
                <a:solidFill>
                  <a:srgbClr val="FFFFFF"/>
                </a:solidFill>
                <a:latin typeface="Arial"/>
                <a:ea typeface="Arial"/>
                <a:cs typeface="Arial"/>
                <a:sym typeface="Arial"/>
              </a:rPr>
              <a:t>Section 3.4					</a:t>
            </a:r>
            <a:endParaRPr b="0" i="0" sz="1600" u="none">
              <a:solidFill>
                <a:srgbClr val="FFFFFF"/>
              </a:solidFill>
              <a:latin typeface="Arial"/>
              <a:ea typeface="Arial"/>
              <a:cs typeface="Arial"/>
              <a:sym typeface="Arial"/>
            </a:endParaRPr>
          </a:p>
          <a:p>
            <a:pPr indent="0" lvl="0" marL="0" marR="0" rtl="0" algn="l">
              <a:lnSpc>
                <a:spcPct val="100000"/>
              </a:lnSpc>
              <a:spcBef>
                <a:spcPts val="320"/>
              </a:spcBef>
              <a:spcAft>
                <a:spcPts val="0"/>
              </a:spcAft>
              <a:buClr>
                <a:schemeClr val="dk1"/>
              </a:buClr>
              <a:buSzPts val="1600"/>
              <a:buFont typeface="Arial"/>
              <a:buNone/>
            </a:pPr>
            <a:r>
              <a:t/>
            </a:r>
            <a:endParaRPr b="0" i="0" sz="1600" u="non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a:solidFill>
                <a:srgbClr val="FFFFFF"/>
              </a:solidFill>
              <a:latin typeface="Arial"/>
              <a:ea typeface="Arial"/>
              <a:cs typeface="Arial"/>
              <a:sym typeface="Arial"/>
            </a:endParaRPr>
          </a:p>
        </p:txBody>
      </p:sp>
      <p:sp>
        <p:nvSpPr>
          <p:cNvPr id="468" name="Google Shape;468;p54"/>
          <p:cNvSpPr txBox="1"/>
          <p:nvPr/>
        </p:nvSpPr>
        <p:spPr>
          <a:xfrm flipH="1">
            <a:off x="2819400"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469" name="Google Shape;469;p54"/>
          <p:cNvPicPr preferRelativeResize="0"/>
          <p:nvPr/>
        </p:nvPicPr>
        <p:blipFill rotWithShape="1">
          <a:blip r:embed="rId3">
            <a:alphaModFix/>
          </a:blip>
          <a:srcRect b="0" l="0" r="0" t="0"/>
          <a:stretch/>
        </p:blipFill>
        <p:spPr>
          <a:xfrm>
            <a:off x="623887" y="749300"/>
            <a:ext cx="7453312" cy="920750"/>
          </a:xfrm>
          <a:prstGeom prst="rect">
            <a:avLst/>
          </a:prstGeom>
          <a:noFill/>
          <a:ln>
            <a:noFill/>
          </a:ln>
        </p:spPr>
      </p:pic>
      <p:pic>
        <p:nvPicPr>
          <p:cNvPr id="470" name="Google Shape;470;p54"/>
          <p:cNvPicPr preferRelativeResize="0"/>
          <p:nvPr/>
        </p:nvPicPr>
        <p:blipFill rotWithShape="1">
          <a:blip r:embed="rId4">
            <a:alphaModFix/>
          </a:blip>
          <a:srcRect b="0" l="0" r="0" t="0"/>
          <a:stretch/>
        </p:blipFill>
        <p:spPr>
          <a:xfrm>
            <a:off x="444500" y="2076450"/>
            <a:ext cx="3873500" cy="3582987"/>
          </a:xfrm>
          <a:prstGeom prst="rect">
            <a:avLst/>
          </a:prstGeom>
          <a:noFill/>
          <a:ln>
            <a:noFill/>
          </a:ln>
        </p:spPr>
      </p:pic>
      <p:pic>
        <p:nvPicPr>
          <p:cNvPr id="471" name="Google Shape;471;p54"/>
          <p:cNvPicPr preferRelativeResize="0"/>
          <p:nvPr/>
        </p:nvPicPr>
        <p:blipFill rotWithShape="1">
          <a:blip r:embed="rId5">
            <a:alphaModFix/>
          </a:blip>
          <a:srcRect b="0" l="0" r="0" t="0"/>
          <a:stretch/>
        </p:blipFill>
        <p:spPr>
          <a:xfrm>
            <a:off x="4419600" y="2044700"/>
            <a:ext cx="3797300" cy="3613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55"/>
          <p:cNvPicPr preferRelativeResize="0"/>
          <p:nvPr/>
        </p:nvPicPr>
        <p:blipFill rotWithShape="1">
          <a:blip r:embed="rId3">
            <a:alphaModFix/>
          </a:blip>
          <a:srcRect b="0" l="0" r="0" t="0"/>
          <a:stretch/>
        </p:blipFill>
        <p:spPr>
          <a:xfrm>
            <a:off x="355600" y="1274762"/>
            <a:ext cx="8293100" cy="3830637"/>
          </a:xfrm>
          <a:prstGeom prst="rect">
            <a:avLst/>
          </a:prstGeom>
          <a:noFill/>
          <a:ln>
            <a:noFill/>
          </a:ln>
        </p:spPr>
      </p:pic>
      <p:pic>
        <p:nvPicPr>
          <p:cNvPr descr="K0.5.pdf" id="477" name="Google Shape;477;p55"/>
          <p:cNvPicPr preferRelativeResize="0"/>
          <p:nvPr/>
        </p:nvPicPr>
        <p:blipFill rotWithShape="1">
          <a:blip r:embed="rId4">
            <a:alphaModFix/>
          </a:blip>
          <a:srcRect b="0" l="0" r="0" t="0"/>
          <a:stretch/>
        </p:blipFill>
        <p:spPr>
          <a:xfrm>
            <a:off x="1244600" y="2203450"/>
            <a:ext cx="2214562" cy="2016125"/>
          </a:xfrm>
          <a:prstGeom prst="rect">
            <a:avLst/>
          </a:prstGeom>
          <a:noFill/>
          <a:ln>
            <a:noFill/>
          </a:ln>
        </p:spPr>
      </p:pic>
      <p:pic>
        <p:nvPicPr>
          <p:cNvPr id="478" name="Google Shape;478;p55"/>
          <p:cNvPicPr preferRelativeResize="0"/>
          <p:nvPr/>
        </p:nvPicPr>
        <p:blipFill rotWithShape="1">
          <a:blip r:embed="rId5">
            <a:alphaModFix/>
          </a:blip>
          <a:srcRect b="0" l="0" r="0" t="0"/>
          <a:stretch/>
        </p:blipFill>
        <p:spPr>
          <a:xfrm>
            <a:off x="3468687" y="1390650"/>
            <a:ext cx="115887" cy="3735387"/>
          </a:xfrm>
          <a:prstGeom prst="rect">
            <a:avLst/>
          </a:prstGeom>
          <a:noFill/>
          <a:ln>
            <a:noFill/>
          </a:ln>
        </p:spPr>
      </p:pic>
      <p:pic>
        <p:nvPicPr>
          <p:cNvPr descr="K10.pdf" id="479" name="Google Shape;479;p55"/>
          <p:cNvPicPr preferRelativeResize="0"/>
          <p:nvPr/>
        </p:nvPicPr>
        <p:blipFill rotWithShape="1">
          <a:blip r:embed="rId6">
            <a:alphaModFix/>
          </a:blip>
          <a:srcRect b="0" l="0" r="0" t="0"/>
          <a:stretch/>
        </p:blipFill>
        <p:spPr>
          <a:xfrm>
            <a:off x="5957887" y="2281237"/>
            <a:ext cx="2155825" cy="1963737"/>
          </a:xfrm>
          <a:prstGeom prst="rect">
            <a:avLst/>
          </a:prstGeom>
          <a:noFill/>
          <a:ln>
            <a:noFill/>
          </a:ln>
        </p:spPr>
      </p:pic>
      <p:sp>
        <p:nvSpPr>
          <p:cNvPr id="480" name="Google Shape;480;p55"/>
          <p:cNvSpPr txBox="1"/>
          <p:nvPr/>
        </p:nvSpPr>
        <p:spPr>
          <a:xfrm>
            <a:off x="4456112" y="5054600"/>
            <a:ext cx="69056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1" lang="en-US" sz="2000" u="none">
                <a:solidFill>
                  <a:schemeClr val="dk1"/>
                </a:solidFill>
                <a:latin typeface="Arial"/>
                <a:ea typeface="Arial"/>
                <a:cs typeface="Arial"/>
                <a:sym typeface="Arial"/>
              </a:rPr>
              <a:t>&lt;k&gt;</a:t>
            </a:r>
            <a:endParaRPr/>
          </a:p>
        </p:txBody>
      </p:sp>
      <p:sp>
        <p:nvSpPr>
          <p:cNvPr id="481" name="Google Shape;481;p5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EVOLUTION OF A RANDOM NETWORK</a:t>
            </a:r>
            <a:endParaRPr/>
          </a:p>
        </p:txBody>
      </p:sp>
      <p:sp>
        <p:nvSpPr>
          <p:cNvPr id="482" name="Google Shape;482;p55"/>
          <p:cNvSpPr txBox="1"/>
          <p:nvPr/>
        </p:nvSpPr>
        <p:spPr>
          <a:xfrm>
            <a:off x="808037" y="762000"/>
            <a:ext cx="6985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disconnected nodes </a:t>
            </a:r>
            <a:r>
              <a:rPr b="0" i="0" lang="en-US" sz="1800" u="none">
                <a:solidFill>
                  <a:schemeClr val="dk1"/>
                </a:solidFill>
                <a:latin typeface="Helvetica Neue"/>
                <a:ea typeface="Helvetica Neue"/>
                <a:cs typeface="Helvetica Neue"/>
                <a:sym typeface="Helvetica Neue"/>
              </a:rPr>
              <a:t>	 </a:t>
            </a:r>
            <a:r>
              <a:rPr b="0" i="0" lang="en-US" sz="1800" u="none">
                <a:solidFill>
                  <a:schemeClr val="dk1"/>
                </a:solidFill>
                <a:latin typeface="Noto Sans Symbols"/>
                <a:ea typeface="Noto Sans Symbols"/>
                <a:cs typeface="Noto Sans Symbols"/>
                <a:sym typeface="Noto Sans Symbols"/>
              </a:rPr>
              <a:t>🡺</a:t>
            </a:r>
            <a:r>
              <a:rPr b="0" i="0" lang="en-US" sz="1800" u="none">
                <a:solidFill>
                  <a:schemeClr val="dk1"/>
                </a:solidFill>
                <a:latin typeface="Helvetica Neue"/>
                <a:ea typeface="Helvetica Neue"/>
                <a:cs typeface="Helvetica Neue"/>
                <a:sym typeface="Helvetica Neue"/>
              </a:rPr>
              <a:t>  			</a:t>
            </a:r>
            <a:r>
              <a:rPr b="1" i="0" lang="en-US" sz="1800" u="none">
                <a:solidFill>
                  <a:srgbClr val="000000"/>
                </a:solidFill>
                <a:latin typeface="Arial"/>
                <a:ea typeface="Arial"/>
                <a:cs typeface="Arial"/>
                <a:sym typeface="Arial"/>
              </a:rPr>
              <a:t>NETWORK</a:t>
            </a:r>
            <a:r>
              <a:rPr b="0" i="0" lang="en-US" sz="1800" u="none">
                <a:solidFill>
                  <a:schemeClr val="dk1"/>
                </a:solidFill>
                <a:latin typeface="Helvetica Neue"/>
                <a:ea typeface="Helvetica Neue"/>
                <a:cs typeface="Helvetica Neue"/>
                <a:sym typeface="Helvetica Neue"/>
              </a:rPr>
              <a:t>. </a:t>
            </a:r>
            <a:endParaRPr/>
          </a:p>
        </p:txBody>
      </p:sp>
      <p:sp>
        <p:nvSpPr>
          <p:cNvPr id="483" name="Google Shape;483;p55"/>
          <p:cNvSpPr txBox="1"/>
          <p:nvPr/>
        </p:nvSpPr>
        <p:spPr>
          <a:xfrm>
            <a:off x="808037" y="5286375"/>
            <a:ext cx="8051800"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Helvetica Neue"/>
              <a:buNone/>
            </a:pPr>
            <a:r>
              <a:rPr b="1" i="0" lang="en-US" sz="1600" u="none">
                <a:solidFill>
                  <a:schemeClr val="dk1"/>
                </a:solidFill>
                <a:latin typeface="Helvetica Neue"/>
                <a:ea typeface="Helvetica Neue"/>
                <a:cs typeface="Helvetica Neue"/>
                <a:sym typeface="Helvetica Neue"/>
              </a:rPr>
              <a:t>How does this transition happen?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Phase transitions in complex systems I: Magnetism</a:t>
            </a:r>
            <a:endParaRPr/>
          </a:p>
        </p:txBody>
      </p:sp>
      <p:pic>
        <p:nvPicPr>
          <p:cNvPr descr="F-RG-spins-marci.jpg" id="489" name="Google Shape;489;p56"/>
          <p:cNvPicPr preferRelativeResize="0"/>
          <p:nvPr/>
        </p:nvPicPr>
        <p:blipFill rotWithShape="1">
          <a:blip r:embed="rId3">
            <a:alphaModFix/>
          </a:blip>
          <a:srcRect b="0" l="0" r="0" t="0"/>
          <a:stretch/>
        </p:blipFill>
        <p:spPr>
          <a:xfrm>
            <a:off x="0" y="1257300"/>
            <a:ext cx="9144000" cy="320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nvSpPr>
        <p:spPr>
          <a:xfrm>
            <a:off x="3992562" y="3022600"/>
            <a:ext cx="3294062" cy="738187"/>
          </a:xfrm>
          <a:prstGeom prst="rect">
            <a:avLst/>
          </a:prstGeom>
          <a:noFill/>
          <a:ln>
            <a:noFill/>
          </a:ln>
        </p:spPr>
        <p:txBody>
          <a:bodyPr anchorCtr="0" anchor="t" bIns="0" lIns="0" spcFirstLastPara="1" rIns="31725" wrap="square" tIns="0">
            <a:spAutoFit/>
          </a:bodyPr>
          <a:lstStyle/>
          <a:p>
            <a:pPr indent="0" lvl="0" marL="30162" marR="0" rtl="0" algn="l">
              <a:lnSpc>
                <a:spcPct val="100000"/>
              </a:lnSpc>
              <a:spcBef>
                <a:spcPts val="0"/>
              </a:spcBef>
              <a:spcAft>
                <a:spcPts val="0"/>
              </a:spcAft>
              <a:buClr>
                <a:srgbClr val="FF0000"/>
              </a:buClr>
              <a:buSzPts val="1600"/>
              <a:buFont typeface="Helvetica Neue"/>
              <a:buNone/>
            </a:pPr>
            <a:r>
              <a:rPr b="1" i="0" lang="en-US" sz="1600" u="none">
                <a:solidFill>
                  <a:srgbClr val="FF0000"/>
                </a:solidFill>
                <a:latin typeface="Helvetica Neue"/>
                <a:ea typeface="Helvetica Neue"/>
                <a:cs typeface="Helvetica Neue"/>
                <a:sym typeface="Helvetica Neue"/>
              </a:rPr>
              <a:t>Erdös-Rényi model (1960)</a:t>
            </a:r>
            <a:endParaRPr/>
          </a:p>
          <a:p>
            <a:pPr indent="0" lvl="0" marL="30162" marR="0" rtl="0" algn="l">
              <a:lnSpc>
                <a:spcPct val="100000"/>
              </a:lnSpc>
              <a:spcBef>
                <a:spcPts val="0"/>
              </a:spcBef>
              <a:spcAft>
                <a:spcPts val="0"/>
              </a:spcAft>
              <a:buClr>
                <a:schemeClr val="dk1"/>
              </a:buClr>
              <a:buSzPts val="1600"/>
              <a:buFont typeface="Arial"/>
              <a:buNone/>
            </a:pPr>
            <a:r>
              <a:t/>
            </a:r>
            <a:endParaRPr b="1" i="0" sz="1600" u="none">
              <a:solidFill>
                <a:srgbClr val="000000"/>
              </a:solidFill>
              <a:latin typeface="Helvetica Neue"/>
              <a:ea typeface="Helvetica Neue"/>
              <a:cs typeface="Helvetica Neue"/>
              <a:sym typeface="Helvetica Neue"/>
            </a:endParaRPr>
          </a:p>
          <a:p>
            <a:pPr indent="0" lvl="0" marL="30162" marR="0" rtl="0" algn="l">
              <a:lnSpc>
                <a:spcPct val="100000"/>
              </a:lnSpc>
              <a:spcBef>
                <a:spcPts val="0"/>
              </a:spcBef>
              <a:spcAft>
                <a:spcPts val="0"/>
              </a:spcAft>
              <a:buClr>
                <a:srgbClr val="000000"/>
              </a:buClr>
              <a:buSzPts val="1600"/>
              <a:buFont typeface="Helvetica Neue"/>
              <a:buNone/>
            </a:pPr>
            <a:r>
              <a:rPr b="1" i="0" lang="en-US" sz="1600" u="none">
                <a:solidFill>
                  <a:srgbClr val="000000"/>
                </a:solidFill>
                <a:latin typeface="Helvetica Neue"/>
                <a:ea typeface="Helvetica Neue"/>
                <a:cs typeface="Helvetica Neue"/>
                <a:sym typeface="Helvetica Neue"/>
              </a:rPr>
              <a:t>Connect with probability p</a:t>
            </a:r>
            <a:endParaRPr/>
          </a:p>
        </p:txBody>
      </p:sp>
      <p:sp>
        <p:nvSpPr>
          <p:cNvPr id="196" name="Google Shape;196;p30"/>
          <p:cNvSpPr txBox="1"/>
          <p:nvPr/>
        </p:nvSpPr>
        <p:spPr>
          <a:xfrm>
            <a:off x="4162425" y="4092575"/>
            <a:ext cx="1460500" cy="70802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p=</a:t>
            </a:r>
            <a:r>
              <a:rPr b="0" i="0" lang="en-US" sz="1600" u="none">
                <a:solidFill>
                  <a:srgbClr val="FF0000"/>
                </a:solidFill>
                <a:latin typeface="Helvetica Neue"/>
                <a:ea typeface="Helvetica Neue"/>
                <a:cs typeface="Helvetica Neue"/>
                <a:sym typeface="Helvetica Neue"/>
              </a:rPr>
              <a:t>1/6  </a:t>
            </a:r>
            <a:r>
              <a:rPr b="0" i="0" lang="en-US" sz="1600" u="none">
                <a:solidFill>
                  <a:schemeClr val="dk1"/>
                </a:solidFill>
                <a:latin typeface="Helvetica Neue"/>
                <a:ea typeface="Helvetica Neue"/>
                <a:cs typeface="Helvetica Neue"/>
                <a:sym typeface="Helvetica Neue"/>
              </a:rPr>
              <a:t>N=10 </a:t>
            </a:r>
            <a:endParaRPr/>
          </a:p>
          <a:p>
            <a:pPr indent="0" lvl="0" marL="0" marR="0" rtl="0" algn="ctr">
              <a:lnSpc>
                <a:spcPct val="100000"/>
              </a:lnSpc>
              <a:spcBef>
                <a:spcPts val="80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&lt;k&gt; ~ 1.5</a:t>
            </a:r>
            <a:endParaRPr/>
          </a:p>
        </p:txBody>
      </p:sp>
      <p:sp>
        <p:nvSpPr>
          <p:cNvPr id="197" name="Google Shape;197;p30"/>
          <p:cNvSpPr txBox="1"/>
          <p:nvPr/>
        </p:nvSpPr>
        <p:spPr>
          <a:xfrm>
            <a:off x="563562" y="969962"/>
            <a:ext cx="2987675" cy="5540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1600"/>
              <a:buFont typeface="Helvetica Neue"/>
              <a:buNone/>
            </a:pPr>
            <a:r>
              <a:rPr b="1" i="0" lang="en-US" sz="1600" u="none">
                <a:solidFill>
                  <a:schemeClr val="dk1"/>
                </a:solidFill>
                <a:latin typeface="Helvetica Neue"/>
                <a:ea typeface="Helvetica Neue"/>
                <a:cs typeface="Helvetica Neue"/>
                <a:sym typeface="Helvetica Neue"/>
              </a:rPr>
              <a:t>Pál Erdös</a:t>
            </a:r>
            <a:endParaRPr/>
          </a:p>
          <a:p>
            <a:pPr indent="0" lvl="0" marL="0" marR="0" rtl="0" algn="r">
              <a:lnSpc>
                <a:spcPct val="100000"/>
              </a:lnSpc>
              <a:spcBef>
                <a:spcPts val="0"/>
              </a:spcBef>
              <a:spcAft>
                <a:spcPts val="0"/>
              </a:spcAft>
              <a:buClr>
                <a:schemeClr val="dk1"/>
              </a:buClr>
              <a:buSzPts val="1400"/>
              <a:buFont typeface="Helvetica Neue"/>
              <a:buNone/>
            </a:pPr>
            <a:r>
              <a:rPr b="0" i="0" lang="en-US" sz="1400" u="none">
                <a:solidFill>
                  <a:schemeClr val="dk1"/>
                </a:solidFill>
                <a:latin typeface="Helvetica Neue"/>
                <a:ea typeface="Helvetica Neue"/>
                <a:cs typeface="Helvetica Neue"/>
                <a:sym typeface="Helvetica Neue"/>
              </a:rPr>
              <a:t>(1913-1996)</a:t>
            </a:r>
            <a:endParaRPr/>
          </a:p>
        </p:txBody>
      </p:sp>
      <p:pic>
        <p:nvPicPr>
          <p:cNvPr descr="b.png" id="198" name="Google Shape;198;p30"/>
          <p:cNvPicPr preferRelativeResize="0"/>
          <p:nvPr/>
        </p:nvPicPr>
        <p:blipFill rotWithShape="1">
          <a:blip r:embed="rId3">
            <a:alphaModFix/>
          </a:blip>
          <a:srcRect b="0" l="0" r="0" t="0"/>
          <a:stretch/>
        </p:blipFill>
        <p:spPr>
          <a:xfrm>
            <a:off x="3735387" y="968375"/>
            <a:ext cx="4084637" cy="1984375"/>
          </a:xfrm>
          <a:prstGeom prst="rect">
            <a:avLst/>
          </a:prstGeom>
          <a:noFill/>
          <a:ln>
            <a:noFill/>
          </a:ln>
        </p:spPr>
      </p:pic>
      <p:sp>
        <p:nvSpPr>
          <p:cNvPr id="199" name="Google Shape;199;p30"/>
          <p:cNvSpPr/>
          <p:nvPr/>
        </p:nvSpPr>
        <p:spPr>
          <a:xfrm>
            <a:off x="1481137" y="5254625"/>
            <a:ext cx="180975" cy="180975"/>
          </a:xfrm>
          <a:prstGeom prst="ellipse">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0" name="Google Shape;200;p30"/>
          <p:cNvSpPr/>
          <p:nvPr/>
        </p:nvSpPr>
        <p:spPr>
          <a:xfrm>
            <a:off x="792162" y="5029200"/>
            <a:ext cx="180975" cy="180975"/>
          </a:xfrm>
          <a:prstGeom prst="ellipse">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1" name="Google Shape;201;p30"/>
          <p:cNvSpPr/>
          <p:nvPr/>
        </p:nvSpPr>
        <p:spPr>
          <a:xfrm>
            <a:off x="369887" y="4449762"/>
            <a:ext cx="180975" cy="180975"/>
          </a:xfrm>
          <a:prstGeom prst="ellipse">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2" name="Google Shape;202;p30"/>
          <p:cNvSpPr/>
          <p:nvPr/>
        </p:nvSpPr>
        <p:spPr>
          <a:xfrm>
            <a:off x="369887" y="3725862"/>
            <a:ext cx="180975" cy="180975"/>
          </a:xfrm>
          <a:prstGeom prst="ellipse">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3" name="Google Shape;203;p30"/>
          <p:cNvSpPr/>
          <p:nvPr/>
        </p:nvSpPr>
        <p:spPr>
          <a:xfrm>
            <a:off x="1477962" y="2911475"/>
            <a:ext cx="180975" cy="180975"/>
          </a:xfrm>
          <a:prstGeom prst="ellipse">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4" name="Google Shape;204;p30"/>
          <p:cNvSpPr/>
          <p:nvPr/>
        </p:nvSpPr>
        <p:spPr>
          <a:xfrm>
            <a:off x="2597150" y="4446587"/>
            <a:ext cx="180975" cy="180975"/>
          </a:xfrm>
          <a:prstGeom prst="ellipse">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5" name="Google Shape;205;p30"/>
          <p:cNvSpPr/>
          <p:nvPr/>
        </p:nvSpPr>
        <p:spPr>
          <a:xfrm>
            <a:off x="796925" y="3136900"/>
            <a:ext cx="180975" cy="180975"/>
          </a:xfrm>
          <a:prstGeom prst="ellipse">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6" name="Google Shape;206;p30"/>
          <p:cNvSpPr/>
          <p:nvPr/>
        </p:nvSpPr>
        <p:spPr>
          <a:xfrm>
            <a:off x="2171700" y="5029200"/>
            <a:ext cx="179387" cy="180975"/>
          </a:xfrm>
          <a:prstGeom prst="ellipse">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7" name="Google Shape;207;p30"/>
          <p:cNvSpPr/>
          <p:nvPr/>
        </p:nvSpPr>
        <p:spPr>
          <a:xfrm>
            <a:off x="2173287" y="3133725"/>
            <a:ext cx="180975" cy="180975"/>
          </a:xfrm>
          <a:prstGeom prst="ellipse">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8" name="Google Shape;208;p30"/>
          <p:cNvSpPr/>
          <p:nvPr/>
        </p:nvSpPr>
        <p:spPr>
          <a:xfrm>
            <a:off x="2598737" y="3724275"/>
            <a:ext cx="180975" cy="180975"/>
          </a:xfrm>
          <a:prstGeom prst="ellipse">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209" name="Google Shape;209;p30"/>
          <p:cNvGrpSpPr/>
          <p:nvPr/>
        </p:nvGrpSpPr>
        <p:grpSpPr>
          <a:xfrm>
            <a:off x="460375" y="3001962"/>
            <a:ext cx="2227262" cy="2343150"/>
            <a:chOff x="460945" y="3001475"/>
            <a:chExt cx="2227219" cy="2343415"/>
          </a:xfrm>
        </p:grpSpPr>
        <p:cxnSp>
          <p:nvCxnSpPr>
            <p:cNvPr id="210" name="Google Shape;210;p30"/>
            <p:cNvCxnSpPr/>
            <p:nvPr/>
          </p:nvCxnSpPr>
          <p:spPr>
            <a:xfrm flipH="1" rot="10800000">
              <a:off x="1662659" y="5182947"/>
              <a:ext cx="534976" cy="161943"/>
            </a:xfrm>
            <a:prstGeom prst="straightConnector1">
              <a:avLst/>
            </a:prstGeom>
            <a:noFill/>
            <a:ln cap="flat" cmpd="sng" w="25400">
              <a:solidFill>
                <a:schemeClr val="dk1"/>
              </a:solidFill>
              <a:prstDash val="solid"/>
              <a:miter lim="800000"/>
              <a:headEnd len="med" w="med" type="none"/>
              <a:tailEnd len="med" w="med" type="none"/>
            </a:ln>
          </p:spPr>
        </p:cxnSp>
        <p:cxnSp>
          <p:nvCxnSpPr>
            <p:cNvPr id="211" name="Google Shape;211;p30"/>
            <p:cNvCxnSpPr/>
            <p:nvPr/>
          </p:nvCxnSpPr>
          <p:spPr>
            <a:xfrm flipH="1" rot="-5400000">
              <a:off x="65589" y="4301808"/>
              <a:ext cx="1149480" cy="358768"/>
            </a:xfrm>
            <a:prstGeom prst="straightConnector1">
              <a:avLst/>
            </a:prstGeom>
            <a:noFill/>
            <a:ln cap="flat" cmpd="sng" w="25400">
              <a:solidFill>
                <a:schemeClr val="dk1"/>
              </a:solidFill>
              <a:prstDash val="solid"/>
              <a:miter lim="800000"/>
              <a:headEnd len="med" w="med" type="none"/>
              <a:tailEnd len="med" w="med" type="none"/>
            </a:ln>
          </p:spPr>
        </p:cxnSp>
        <p:cxnSp>
          <p:nvCxnSpPr>
            <p:cNvPr id="212" name="Google Shape;212;p30"/>
            <p:cNvCxnSpPr/>
            <p:nvPr/>
          </p:nvCxnSpPr>
          <p:spPr>
            <a:xfrm flipH="1" rot="10800000">
              <a:off x="978460" y="3001475"/>
              <a:ext cx="500053" cy="225450"/>
            </a:xfrm>
            <a:prstGeom prst="straightConnector1">
              <a:avLst/>
            </a:prstGeom>
            <a:noFill/>
            <a:ln cap="flat" cmpd="sng" w="25400">
              <a:solidFill>
                <a:schemeClr val="dk1"/>
              </a:solidFill>
              <a:prstDash val="solid"/>
              <a:miter lim="800000"/>
              <a:headEnd len="med" w="med" type="none"/>
              <a:tailEnd len="med" w="med" type="none"/>
            </a:ln>
          </p:spPr>
        </p:cxnSp>
        <p:cxnSp>
          <p:nvCxnSpPr>
            <p:cNvPr id="213" name="Google Shape;213;p30"/>
            <p:cNvCxnSpPr/>
            <p:nvPr/>
          </p:nvCxnSpPr>
          <p:spPr>
            <a:xfrm flipH="1" rot="5400000">
              <a:off x="1909435" y="3667535"/>
              <a:ext cx="1132016" cy="425442"/>
            </a:xfrm>
            <a:prstGeom prst="straightConnector1">
              <a:avLst/>
            </a:prstGeom>
            <a:noFill/>
            <a:ln cap="flat" cmpd="sng" w="25400">
              <a:solidFill>
                <a:schemeClr val="dk1"/>
              </a:solidFill>
              <a:prstDash val="solid"/>
              <a:miter lim="800000"/>
              <a:headEnd len="med" w="med" type="none"/>
              <a:tailEnd len="med" w="med" type="none"/>
            </a:ln>
          </p:spPr>
        </p:cxnSp>
        <p:cxnSp>
          <p:nvCxnSpPr>
            <p:cNvPr id="214" name="Google Shape;214;p30"/>
            <p:cNvCxnSpPr/>
            <p:nvPr/>
          </p:nvCxnSpPr>
          <p:spPr>
            <a:xfrm flipH="1" rot="5400000">
              <a:off x="964836" y="3732642"/>
              <a:ext cx="1963959" cy="628638"/>
            </a:xfrm>
            <a:prstGeom prst="straightConnector1">
              <a:avLst/>
            </a:prstGeom>
            <a:noFill/>
            <a:ln cap="flat" cmpd="sng" w="25400">
              <a:solidFill>
                <a:schemeClr val="dk1"/>
              </a:solidFill>
              <a:prstDash val="solid"/>
              <a:miter lim="800000"/>
              <a:headEnd len="med" w="med" type="none"/>
              <a:tailEnd len="med" w="med" type="none"/>
            </a:ln>
          </p:spPr>
        </p:cxnSp>
        <p:cxnSp>
          <p:nvCxnSpPr>
            <p:cNvPr id="215" name="Google Shape;215;p30"/>
            <p:cNvCxnSpPr/>
            <p:nvPr/>
          </p:nvCxnSpPr>
          <p:spPr>
            <a:xfrm flipH="1" rot="5400000">
              <a:off x="2244435" y="3370629"/>
              <a:ext cx="463602" cy="296857"/>
            </a:xfrm>
            <a:prstGeom prst="straightConnector1">
              <a:avLst/>
            </a:prstGeom>
            <a:noFill/>
            <a:ln cap="flat" cmpd="sng" w="25400">
              <a:solidFill>
                <a:schemeClr val="dk1"/>
              </a:solidFill>
              <a:prstDash val="solid"/>
              <a:miter lim="800000"/>
              <a:headEnd len="med" w="med" type="none"/>
              <a:tailEnd len="med" w="med" type="none"/>
            </a:ln>
          </p:spPr>
        </p:cxnSp>
        <p:cxnSp>
          <p:nvCxnSpPr>
            <p:cNvPr id="216" name="Google Shape;216;p30"/>
            <p:cNvCxnSpPr/>
            <p:nvPr/>
          </p:nvCxnSpPr>
          <p:spPr>
            <a:xfrm rot="-5400000">
              <a:off x="767248" y="3044452"/>
              <a:ext cx="1189171" cy="1674780"/>
            </a:xfrm>
            <a:prstGeom prst="straightConnector1">
              <a:avLst/>
            </a:prstGeom>
            <a:noFill/>
            <a:ln cap="flat" cmpd="sng" w="25400">
              <a:solidFill>
                <a:schemeClr val="dk1"/>
              </a:solidFill>
              <a:prstDash val="solid"/>
              <a:miter lim="800000"/>
              <a:headEnd len="med" w="med" type="none"/>
              <a:tailEnd len="med" w="med" type="none"/>
            </a:ln>
          </p:spPr>
        </p:cxnSp>
        <p:cxnSp>
          <p:nvCxnSpPr>
            <p:cNvPr id="217" name="Google Shape;217;p30"/>
            <p:cNvCxnSpPr/>
            <p:nvPr/>
          </p:nvCxnSpPr>
          <p:spPr>
            <a:xfrm flipH="1" rot="10800000">
              <a:off x="551431" y="3223750"/>
              <a:ext cx="1620805" cy="592204"/>
            </a:xfrm>
            <a:prstGeom prst="straightConnector1">
              <a:avLst/>
            </a:prstGeom>
            <a:noFill/>
            <a:ln cap="flat" cmpd="sng" w="25400">
              <a:solidFill>
                <a:schemeClr val="dk1"/>
              </a:solidFill>
              <a:prstDash val="solid"/>
              <a:miter lim="800000"/>
              <a:headEnd len="med" w="med" type="none"/>
              <a:tailEnd len="med" w="med" type="none"/>
            </a:ln>
          </p:spPr>
        </p:cxnSp>
      </p:grpSp>
      <p:sp>
        <p:nvSpPr>
          <p:cNvPr id="218" name="Google Shape;218;p30"/>
          <p:cNvSpPr txBox="1"/>
          <p:nvPr/>
        </p:nvSpPr>
        <p:spPr>
          <a:xfrm>
            <a:off x="4591050" y="968375"/>
            <a:ext cx="4572000" cy="5540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1600"/>
              <a:buFont typeface="Helvetica Neue"/>
              <a:buNone/>
            </a:pPr>
            <a:r>
              <a:rPr b="1" i="0" lang="en-US" sz="1600" u="none">
                <a:solidFill>
                  <a:schemeClr val="dk1"/>
                </a:solidFill>
                <a:latin typeface="Helvetica Neue"/>
                <a:ea typeface="Helvetica Neue"/>
                <a:cs typeface="Helvetica Neue"/>
                <a:sym typeface="Helvetica Neue"/>
              </a:rPr>
              <a:t>Alfréd Rényi</a:t>
            </a:r>
            <a:endParaRPr/>
          </a:p>
          <a:p>
            <a:pPr indent="0" lvl="0" marL="0" marR="0" rtl="0" algn="r">
              <a:lnSpc>
                <a:spcPct val="100000"/>
              </a:lnSpc>
              <a:spcBef>
                <a:spcPts val="0"/>
              </a:spcBef>
              <a:spcAft>
                <a:spcPts val="0"/>
              </a:spcAft>
              <a:buClr>
                <a:schemeClr val="dk1"/>
              </a:buClr>
              <a:buSzPts val="1400"/>
              <a:buFont typeface="Helvetica Neue"/>
              <a:buNone/>
            </a:pPr>
            <a:r>
              <a:rPr b="0" i="0" lang="en-US" sz="1400" u="none">
                <a:solidFill>
                  <a:schemeClr val="dk1"/>
                </a:solidFill>
                <a:latin typeface="Helvetica Neue"/>
                <a:ea typeface="Helvetica Neue"/>
                <a:cs typeface="Helvetica Neue"/>
                <a:sym typeface="Helvetica Neue"/>
              </a:rPr>
              <a:t>(1921-1970)</a:t>
            </a:r>
            <a:endParaRPr/>
          </a:p>
        </p:txBody>
      </p:sp>
      <p:sp>
        <p:nvSpPr>
          <p:cNvPr id="219" name="Google Shape;219;p3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RANDOM NETWORK MODEL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Phase transitions in complex systems I: liquids</a:t>
            </a:r>
            <a:endParaRPr/>
          </a:p>
        </p:txBody>
      </p:sp>
      <p:pic>
        <p:nvPicPr>
          <p:cNvPr descr="F-RG-Water-ice.jpg" id="496" name="Google Shape;496;p57"/>
          <p:cNvPicPr preferRelativeResize="0"/>
          <p:nvPr/>
        </p:nvPicPr>
        <p:blipFill rotWithShape="1">
          <a:blip r:embed="rId3">
            <a:alphaModFix/>
          </a:blip>
          <a:srcRect b="0" l="0" r="0" t="0"/>
          <a:stretch/>
        </p:blipFill>
        <p:spPr>
          <a:xfrm>
            <a:off x="6427787" y="1371600"/>
            <a:ext cx="2640012" cy="2755900"/>
          </a:xfrm>
          <a:prstGeom prst="rect">
            <a:avLst/>
          </a:prstGeom>
          <a:noFill/>
          <a:ln>
            <a:noFill/>
          </a:ln>
        </p:spPr>
      </p:pic>
      <p:pic>
        <p:nvPicPr>
          <p:cNvPr descr="F-RG-Water-liquid.jpg" id="497" name="Google Shape;497;p57"/>
          <p:cNvPicPr preferRelativeResize="0"/>
          <p:nvPr/>
        </p:nvPicPr>
        <p:blipFill rotWithShape="1">
          <a:blip r:embed="rId4">
            <a:alphaModFix/>
          </a:blip>
          <a:srcRect b="0" l="0" r="0" t="0"/>
          <a:stretch/>
        </p:blipFill>
        <p:spPr>
          <a:xfrm>
            <a:off x="177800" y="1371600"/>
            <a:ext cx="2640012" cy="2755900"/>
          </a:xfrm>
          <a:prstGeom prst="rect">
            <a:avLst/>
          </a:prstGeom>
          <a:noFill/>
          <a:ln>
            <a:noFill/>
          </a:ln>
        </p:spPr>
      </p:pic>
      <p:pic>
        <p:nvPicPr>
          <p:cNvPr descr="F-RG-water-phase-diagram.jpg" id="498" name="Google Shape;498;p57"/>
          <p:cNvPicPr preferRelativeResize="0"/>
          <p:nvPr/>
        </p:nvPicPr>
        <p:blipFill rotWithShape="1">
          <a:blip r:embed="rId5">
            <a:alphaModFix/>
          </a:blip>
          <a:srcRect b="0" l="0" r="0" t="0"/>
          <a:stretch/>
        </p:blipFill>
        <p:spPr>
          <a:xfrm>
            <a:off x="2997200" y="1447800"/>
            <a:ext cx="2947987" cy="2755900"/>
          </a:xfrm>
          <a:prstGeom prst="rect">
            <a:avLst/>
          </a:prstGeom>
          <a:noFill/>
          <a:ln>
            <a:noFill/>
          </a:ln>
        </p:spPr>
      </p:pic>
      <p:sp>
        <p:nvSpPr>
          <p:cNvPr id="499" name="Google Shape;499;p57"/>
          <p:cNvSpPr txBox="1"/>
          <p:nvPr/>
        </p:nvSpPr>
        <p:spPr>
          <a:xfrm>
            <a:off x="889000" y="4375150"/>
            <a:ext cx="817562"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7375E"/>
              </a:buClr>
              <a:buSzPts val="1800"/>
              <a:buFont typeface="Arial"/>
              <a:buNone/>
            </a:pPr>
            <a:r>
              <a:rPr b="1" i="0" lang="en-US" sz="1800" u="none">
                <a:solidFill>
                  <a:srgbClr val="17375E"/>
                </a:solidFill>
                <a:latin typeface="Arial"/>
                <a:ea typeface="Arial"/>
                <a:cs typeface="Arial"/>
                <a:sym typeface="Arial"/>
              </a:rPr>
              <a:t>Water</a:t>
            </a:r>
            <a:endParaRPr/>
          </a:p>
        </p:txBody>
      </p:sp>
      <p:sp>
        <p:nvSpPr>
          <p:cNvPr id="500" name="Google Shape;500;p57"/>
          <p:cNvSpPr txBox="1"/>
          <p:nvPr/>
        </p:nvSpPr>
        <p:spPr>
          <a:xfrm>
            <a:off x="7639050" y="4375150"/>
            <a:ext cx="506412"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7375E"/>
              </a:buClr>
              <a:buSzPts val="1800"/>
              <a:buFont typeface="Arial"/>
              <a:buNone/>
            </a:pPr>
            <a:r>
              <a:rPr b="1" i="0" lang="en-US" sz="1800" u="none">
                <a:solidFill>
                  <a:srgbClr val="17375E"/>
                </a:solidFill>
                <a:latin typeface="Arial"/>
                <a:ea typeface="Arial"/>
                <a:cs typeface="Arial"/>
                <a:sym typeface="Arial"/>
              </a:rPr>
              <a:t>Ice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CLUSTER SIZE DISTRIBUTION</a:t>
            </a:r>
            <a:endParaRPr/>
          </a:p>
        </p:txBody>
      </p:sp>
      <p:pic>
        <p:nvPicPr>
          <p:cNvPr id="506" name="Google Shape;506;p58"/>
          <p:cNvPicPr preferRelativeResize="0"/>
          <p:nvPr/>
        </p:nvPicPr>
        <p:blipFill rotWithShape="1">
          <a:blip r:embed="rId3">
            <a:alphaModFix/>
          </a:blip>
          <a:srcRect b="0" l="0" r="0" t="0"/>
          <a:stretch/>
        </p:blipFill>
        <p:spPr>
          <a:xfrm>
            <a:off x="271462" y="1746250"/>
            <a:ext cx="2497137" cy="539750"/>
          </a:xfrm>
          <a:prstGeom prst="rect">
            <a:avLst/>
          </a:prstGeom>
          <a:noFill/>
          <a:ln>
            <a:noFill/>
          </a:ln>
        </p:spPr>
      </p:pic>
      <p:sp>
        <p:nvSpPr>
          <p:cNvPr id="507" name="Google Shape;507;p58"/>
          <p:cNvSpPr txBox="1"/>
          <p:nvPr/>
        </p:nvSpPr>
        <p:spPr>
          <a:xfrm>
            <a:off x="0" y="863600"/>
            <a:ext cx="3079750" cy="831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Probability that a randomly selected node belongs to a cluster of size </a:t>
            </a:r>
            <a:r>
              <a:rPr b="0" i="1" lang="en-US" sz="1600" u="none">
                <a:solidFill>
                  <a:schemeClr val="dk1"/>
                </a:solidFill>
                <a:latin typeface="Helvetica Neue"/>
                <a:ea typeface="Helvetica Neue"/>
                <a:cs typeface="Helvetica Neue"/>
                <a:sym typeface="Helvetica Neue"/>
              </a:rPr>
              <a:t>s</a:t>
            </a:r>
            <a:r>
              <a:rPr b="0" i="0" lang="en-US" sz="1600" u="none">
                <a:solidFill>
                  <a:schemeClr val="dk1"/>
                </a:solidFill>
                <a:latin typeface="Helvetica Neue"/>
                <a:ea typeface="Helvetica Neue"/>
                <a:cs typeface="Helvetica Neue"/>
                <a:sym typeface="Helvetica Neue"/>
              </a:rPr>
              <a:t>:</a:t>
            </a:r>
            <a:endParaRPr/>
          </a:p>
        </p:txBody>
      </p:sp>
      <p:pic>
        <p:nvPicPr>
          <p:cNvPr id="508" name="Google Shape;508;p58"/>
          <p:cNvPicPr preferRelativeResize="0"/>
          <p:nvPr/>
        </p:nvPicPr>
        <p:blipFill rotWithShape="1">
          <a:blip r:embed="rId4">
            <a:alphaModFix/>
          </a:blip>
          <a:srcRect b="0" l="0" r="0" t="0"/>
          <a:stretch/>
        </p:blipFill>
        <p:spPr>
          <a:xfrm>
            <a:off x="5564187" y="795337"/>
            <a:ext cx="3521075" cy="2344737"/>
          </a:xfrm>
          <a:prstGeom prst="rect">
            <a:avLst/>
          </a:prstGeom>
          <a:noFill/>
          <a:ln>
            <a:noFill/>
          </a:ln>
        </p:spPr>
      </p:pic>
      <p:sp>
        <p:nvSpPr>
          <p:cNvPr id="509" name="Google Shape;509;p58"/>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sp>
        <p:nvSpPr>
          <p:cNvPr id="510" name="Google Shape;510;p58"/>
          <p:cNvSpPr txBox="1"/>
          <p:nvPr/>
        </p:nvSpPr>
        <p:spPr>
          <a:xfrm>
            <a:off x="271462" y="3968750"/>
            <a:ext cx="3079750"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At the critical point &lt;k&gt;=1</a:t>
            </a:r>
            <a:endParaRPr/>
          </a:p>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 </a:t>
            </a:r>
            <a:endParaRPr/>
          </a:p>
        </p:txBody>
      </p:sp>
      <p:sp>
        <p:nvSpPr>
          <p:cNvPr id="511" name="Google Shape;511;p58"/>
          <p:cNvSpPr txBox="1"/>
          <p:nvPr/>
        </p:nvSpPr>
        <p:spPr>
          <a:xfrm>
            <a:off x="5854700" y="3067050"/>
            <a:ext cx="3035300" cy="15700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The distribution of cluster sizes            at the critical point, displayed in a log-log plot. The data represent an average over 1000 systems of sizes </a:t>
            </a:r>
            <a:endParaRPr/>
          </a:p>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The dashed line has a slope of</a:t>
            </a:r>
            <a:endParaRPr/>
          </a:p>
        </p:txBody>
      </p:sp>
      <p:pic>
        <p:nvPicPr>
          <p:cNvPr id="512" name="Google Shape;512;p58"/>
          <p:cNvPicPr preferRelativeResize="0"/>
          <p:nvPr/>
        </p:nvPicPr>
        <p:blipFill rotWithShape="1">
          <a:blip r:embed="rId5">
            <a:alphaModFix/>
          </a:blip>
          <a:srcRect b="0" l="0" r="0" t="0"/>
          <a:stretch/>
        </p:blipFill>
        <p:spPr>
          <a:xfrm>
            <a:off x="6557962" y="4752975"/>
            <a:ext cx="946150" cy="207962"/>
          </a:xfrm>
          <a:prstGeom prst="rect">
            <a:avLst/>
          </a:prstGeom>
          <a:noFill/>
          <a:ln>
            <a:noFill/>
          </a:ln>
        </p:spPr>
      </p:pic>
      <p:sp>
        <p:nvSpPr>
          <p:cNvPr id="513" name="Google Shape;513;p58"/>
          <p:cNvSpPr txBox="1"/>
          <p:nvPr/>
        </p:nvSpPr>
        <p:spPr>
          <a:xfrm>
            <a:off x="0" y="5507037"/>
            <a:ext cx="1797050" cy="2476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a:solidFill>
                  <a:schemeClr val="dk1"/>
                </a:solidFill>
                <a:latin typeface="Arial"/>
                <a:ea typeface="Arial"/>
                <a:cs typeface="Arial"/>
                <a:sym typeface="Arial"/>
              </a:rPr>
              <a:t>Derivation in Newman, 2010</a:t>
            </a:r>
            <a:endParaRPr/>
          </a:p>
        </p:txBody>
      </p:sp>
      <p:pic>
        <p:nvPicPr>
          <p:cNvPr id="514" name="Google Shape;514;p58"/>
          <p:cNvPicPr preferRelativeResize="0"/>
          <p:nvPr/>
        </p:nvPicPr>
        <p:blipFill rotWithShape="1">
          <a:blip r:embed="rId6">
            <a:alphaModFix/>
          </a:blip>
          <a:srcRect b="0" l="0" r="0" t="0"/>
          <a:stretch/>
        </p:blipFill>
        <p:spPr>
          <a:xfrm>
            <a:off x="3232150" y="1854200"/>
            <a:ext cx="2051050" cy="263525"/>
          </a:xfrm>
          <a:prstGeom prst="rect">
            <a:avLst/>
          </a:prstGeom>
          <a:noFill/>
          <a:ln>
            <a:noFill/>
          </a:ln>
        </p:spPr>
      </p:pic>
      <p:pic>
        <p:nvPicPr>
          <p:cNvPr id="515" name="Google Shape;515;p58"/>
          <p:cNvPicPr preferRelativeResize="0"/>
          <p:nvPr/>
        </p:nvPicPr>
        <p:blipFill rotWithShape="1">
          <a:blip r:embed="rId7">
            <a:alphaModFix/>
          </a:blip>
          <a:srcRect b="0" l="0" r="0" t="0"/>
          <a:stretch/>
        </p:blipFill>
        <p:spPr>
          <a:xfrm>
            <a:off x="271462" y="2525712"/>
            <a:ext cx="2411412" cy="541337"/>
          </a:xfrm>
          <a:prstGeom prst="rect">
            <a:avLst/>
          </a:prstGeom>
          <a:noFill/>
          <a:ln>
            <a:noFill/>
          </a:ln>
        </p:spPr>
      </p:pic>
      <p:pic>
        <p:nvPicPr>
          <p:cNvPr id="516" name="Google Shape;516;p58"/>
          <p:cNvPicPr preferRelativeResize="0"/>
          <p:nvPr/>
        </p:nvPicPr>
        <p:blipFill rotWithShape="1">
          <a:blip r:embed="rId8">
            <a:alphaModFix/>
          </a:blip>
          <a:srcRect b="0" l="0" r="0" t="0"/>
          <a:stretch/>
        </p:blipFill>
        <p:spPr>
          <a:xfrm>
            <a:off x="3079750" y="2641600"/>
            <a:ext cx="1400175" cy="595312"/>
          </a:xfrm>
          <a:prstGeom prst="rect">
            <a:avLst/>
          </a:prstGeom>
          <a:noFill/>
          <a:ln>
            <a:noFill/>
          </a:ln>
        </p:spPr>
      </p:pic>
      <p:pic>
        <p:nvPicPr>
          <p:cNvPr id="517" name="Google Shape;517;p58"/>
          <p:cNvPicPr preferRelativeResize="0"/>
          <p:nvPr/>
        </p:nvPicPr>
        <p:blipFill rotWithShape="1">
          <a:blip r:embed="rId9">
            <a:alphaModFix/>
          </a:blip>
          <a:srcRect b="0" l="0" r="0" t="0"/>
          <a:stretch/>
        </p:blipFill>
        <p:spPr>
          <a:xfrm>
            <a:off x="271462" y="3394075"/>
            <a:ext cx="2690812" cy="306387"/>
          </a:xfrm>
          <a:prstGeom prst="rect">
            <a:avLst/>
          </a:prstGeom>
          <a:noFill/>
          <a:ln>
            <a:noFill/>
          </a:ln>
        </p:spPr>
      </p:pic>
      <p:pic>
        <p:nvPicPr>
          <p:cNvPr id="518" name="Google Shape;518;p58"/>
          <p:cNvPicPr preferRelativeResize="0"/>
          <p:nvPr/>
        </p:nvPicPr>
        <p:blipFill rotWithShape="1">
          <a:blip r:embed="rId10">
            <a:alphaModFix/>
          </a:blip>
          <a:srcRect b="0" l="0" r="0" t="0"/>
          <a:stretch/>
        </p:blipFill>
        <p:spPr>
          <a:xfrm>
            <a:off x="1131887" y="4557712"/>
            <a:ext cx="1204912" cy="288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descr="K1.pdf" id="523" name="Google Shape;523;p59"/>
          <p:cNvPicPr preferRelativeResize="0"/>
          <p:nvPr/>
        </p:nvPicPr>
        <p:blipFill rotWithShape="1">
          <a:blip r:embed="rId3">
            <a:alphaModFix/>
          </a:blip>
          <a:srcRect b="0" l="0" r="0" t="0"/>
          <a:stretch/>
        </p:blipFill>
        <p:spPr>
          <a:xfrm>
            <a:off x="2417762" y="3763962"/>
            <a:ext cx="2155825" cy="1962150"/>
          </a:xfrm>
          <a:prstGeom prst="rect">
            <a:avLst/>
          </a:prstGeom>
          <a:noFill/>
          <a:ln>
            <a:noFill/>
          </a:ln>
        </p:spPr>
      </p:pic>
      <p:pic>
        <p:nvPicPr>
          <p:cNvPr descr="K0.5.pdf" id="524" name="Google Shape;524;p59"/>
          <p:cNvPicPr preferRelativeResize="0"/>
          <p:nvPr/>
        </p:nvPicPr>
        <p:blipFill rotWithShape="1">
          <a:blip r:embed="rId4">
            <a:alphaModFix/>
          </a:blip>
          <a:srcRect b="0" l="0" r="0" t="0"/>
          <a:stretch/>
        </p:blipFill>
        <p:spPr>
          <a:xfrm>
            <a:off x="17462" y="3735387"/>
            <a:ext cx="2214562" cy="2017712"/>
          </a:xfrm>
          <a:prstGeom prst="rect">
            <a:avLst/>
          </a:prstGeom>
          <a:noFill/>
          <a:ln>
            <a:noFill/>
          </a:ln>
        </p:spPr>
      </p:pic>
      <p:pic>
        <p:nvPicPr>
          <p:cNvPr id="525" name="Google Shape;525;p59"/>
          <p:cNvPicPr preferRelativeResize="0"/>
          <p:nvPr/>
        </p:nvPicPr>
        <p:blipFill rotWithShape="1">
          <a:blip r:embed="rId5">
            <a:alphaModFix/>
          </a:blip>
          <a:srcRect b="0" l="0" r="0" t="0"/>
          <a:stretch/>
        </p:blipFill>
        <p:spPr>
          <a:xfrm>
            <a:off x="317500" y="44450"/>
            <a:ext cx="8293100" cy="3830637"/>
          </a:xfrm>
          <a:prstGeom prst="rect">
            <a:avLst/>
          </a:prstGeom>
          <a:noFill/>
          <a:ln>
            <a:noFill/>
          </a:ln>
        </p:spPr>
      </p:pic>
      <p:sp>
        <p:nvSpPr>
          <p:cNvPr id="526" name="Google Shape;526;p59"/>
          <p:cNvSpPr txBox="1"/>
          <p:nvPr/>
        </p:nvSpPr>
        <p:spPr>
          <a:xfrm>
            <a:off x="1146175" y="1466850"/>
            <a:ext cx="1697037" cy="9223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800"/>
              <a:buFont typeface="Arial"/>
              <a:buNone/>
            </a:pPr>
            <a:r>
              <a:rPr b="0" i="0" lang="en-US" sz="1800" u="none">
                <a:solidFill>
                  <a:srgbClr val="0000FF"/>
                </a:solidFill>
                <a:latin typeface="Arial"/>
                <a:ea typeface="Arial"/>
                <a:cs typeface="Arial"/>
                <a:sym typeface="Arial"/>
              </a:rPr>
              <a:t>I: </a:t>
            </a:r>
            <a:endParaRPr/>
          </a:p>
          <a:p>
            <a:pPr indent="0" lvl="0" marL="0" marR="0" rtl="0" algn="ctr">
              <a:lnSpc>
                <a:spcPct val="100000"/>
              </a:lnSpc>
              <a:spcBef>
                <a:spcPts val="0"/>
              </a:spcBef>
              <a:spcAft>
                <a:spcPts val="0"/>
              </a:spcAft>
              <a:buClr>
                <a:srgbClr val="0000FF"/>
              </a:buClr>
              <a:buSzPts val="1800"/>
              <a:buFont typeface="Arial"/>
              <a:buNone/>
            </a:pPr>
            <a:r>
              <a:rPr b="0" i="0" lang="en-US" sz="1800" u="none">
                <a:solidFill>
                  <a:srgbClr val="0000FF"/>
                </a:solidFill>
                <a:latin typeface="Arial"/>
                <a:ea typeface="Arial"/>
                <a:cs typeface="Arial"/>
                <a:sym typeface="Arial"/>
              </a:rPr>
              <a:t>Subcritical</a:t>
            </a:r>
            <a:endParaRPr/>
          </a:p>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&lt;k&gt; &lt; 1</a:t>
            </a:r>
            <a:endParaRPr/>
          </a:p>
        </p:txBody>
      </p:sp>
      <p:sp>
        <p:nvSpPr>
          <p:cNvPr id="527" name="Google Shape;527;p59"/>
          <p:cNvSpPr txBox="1"/>
          <p:nvPr/>
        </p:nvSpPr>
        <p:spPr>
          <a:xfrm>
            <a:off x="4391025" y="1466850"/>
            <a:ext cx="1979612" cy="922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800"/>
              <a:buFont typeface="Arial"/>
              <a:buNone/>
            </a:pPr>
            <a:r>
              <a:rPr b="0" i="0" lang="en-US" sz="1800" u="none">
                <a:solidFill>
                  <a:srgbClr val="0000FF"/>
                </a:solidFill>
                <a:latin typeface="Arial"/>
                <a:ea typeface="Arial"/>
                <a:cs typeface="Arial"/>
                <a:sym typeface="Arial"/>
              </a:rPr>
              <a:t>III: </a:t>
            </a:r>
            <a:endParaRPr/>
          </a:p>
          <a:p>
            <a:pPr indent="0" lvl="0" marL="0" marR="0" rtl="0" algn="ctr">
              <a:lnSpc>
                <a:spcPct val="100000"/>
              </a:lnSpc>
              <a:spcBef>
                <a:spcPts val="0"/>
              </a:spcBef>
              <a:spcAft>
                <a:spcPts val="0"/>
              </a:spcAft>
              <a:buClr>
                <a:srgbClr val="0000FF"/>
              </a:buClr>
              <a:buSzPts val="1800"/>
              <a:buFont typeface="Arial"/>
              <a:buNone/>
            </a:pPr>
            <a:r>
              <a:rPr b="0" i="0" lang="en-US" sz="1800" u="none">
                <a:solidFill>
                  <a:srgbClr val="0000FF"/>
                </a:solidFill>
                <a:latin typeface="Arial"/>
                <a:ea typeface="Arial"/>
                <a:cs typeface="Arial"/>
                <a:sym typeface="Arial"/>
              </a:rPr>
              <a:t>Supercritical </a:t>
            </a:r>
            <a:endParaRPr/>
          </a:p>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&lt;k&gt; &gt; 1</a:t>
            </a:r>
            <a:endParaRPr/>
          </a:p>
        </p:txBody>
      </p:sp>
      <p:sp>
        <p:nvSpPr>
          <p:cNvPr id="528" name="Google Shape;528;p59"/>
          <p:cNvSpPr txBox="1"/>
          <p:nvPr/>
        </p:nvSpPr>
        <p:spPr>
          <a:xfrm>
            <a:off x="6715125" y="1466850"/>
            <a:ext cx="1687512" cy="922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800"/>
              <a:buFont typeface="Arial"/>
              <a:buNone/>
            </a:pPr>
            <a:r>
              <a:rPr b="0" i="0" lang="en-US" sz="1800" u="none">
                <a:solidFill>
                  <a:srgbClr val="0000FF"/>
                </a:solidFill>
                <a:latin typeface="Arial"/>
                <a:ea typeface="Arial"/>
                <a:cs typeface="Arial"/>
                <a:sym typeface="Arial"/>
              </a:rPr>
              <a:t>IV: </a:t>
            </a:r>
            <a:endParaRPr/>
          </a:p>
          <a:p>
            <a:pPr indent="0" lvl="0" marL="0" marR="0" rtl="0" algn="ctr">
              <a:lnSpc>
                <a:spcPct val="100000"/>
              </a:lnSpc>
              <a:spcBef>
                <a:spcPts val="0"/>
              </a:spcBef>
              <a:spcAft>
                <a:spcPts val="0"/>
              </a:spcAft>
              <a:buClr>
                <a:srgbClr val="0000FF"/>
              </a:buClr>
              <a:buSzPts val="1800"/>
              <a:buFont typeface="Arial"/>
              <a:buNone/>
            </a:pPr>
            <a:r>
              <a:rPr b="0" i="0" lang="en-US" sz="1800" u="none">
                <a:solidFill>
                  <a:srgbClr val="0000FF"/>
                </a:solidFill>
                <a:latin typeface="Arial"/>
                <a:ea typeface="Arial"/>
                <a:cs typeface="Arial"/>
                <a:sym typeface="Arial"/>
              </a:rPr>
              <a:t>Connected </a:t>
            </a:r>
            <a:endParaRPr/>
          </a:p>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&lt;k&gt; &gt;  ln N</a:t>
            </a:r>
            <a:endParaRPr/>
          </a:p>
        </p:txBody>
      </p:sp>
      <p:pic>
        <p:nvPicPr>
          <p:cNvPr id="529" name="Google Shape;529;p59"/>
          <p:cNvPicPr preferRelativeResize="0"/>
          <p:nvPr/>
        </p:nvPicPr>
        <p:blipFill rotWithShape="1">
          <a:blip r:embed="rId6">
            <a:alphaModFix/>
          </a:blip>
          <a:srcRect b="0" l="0" r="0" t="0"/>
          <a:stretch/>
        </p:blipFill>
        <p:spPr>
          <a:xfrm>
            <a:off x="3432175" y="158750"/>
            <a:ext cx="115887" cy="3736975"/>
          </a:xfrm>
          <a:prstGeom prst="rect">
            <a:avLst/>
          </a:prstGeom>
          <a:noFill/>
          <a:ln>
            <a:noFill/>
          </a:ln>
        </p:spPr>
      </p:pic>
      <p:sp>
        <p:nvSpPr>
          <p:cNvPr id="530" name="Google Shape;530;p59"/>
          <p:cNvSpPr txBox="1"/>
          <p:nvPr/>
        </p:nvSpPr>
        <p:spPr>
          <a:xfrm>
            <a:off x="2868612" y="1466850"/>
            <a:ext cx="1287462" cy="922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800"/>
              <a:buFont typeface="Arial"/>
              <a:buNone/>
            </a:pPr>
            <a:r>
              <a:rPr b="0" i="0" lang="en-US" sz="1800" u="none">
                <a:solidFill>
                  <a:srgbClr val="0000FF"/>
                </a:solidFill>
                <a:latin typeface="Arial"/>
                <a:ea typeface="Arial"/>
                <a:cs typeface="Arial"/>
                <a:sym typeface="Arial"/>
              </a:rPr>
              <a:t>II: </a:t>
            </a:r>
            <a:endParaRPr/>
          </a:p>
          <a:p>
            <a:pPr indent="0" lvl="0" marL="0" marR="0" rtl="0" algn="ctr">
              <a:lnSpc>
                <a:spcPct val="100000"/>
              </a:lnSpc>
              <a:spcBef>
                <a:spcPts val="0"/>
              </a:spcBef>
              <a:spcAft>
                <a:spcPts val="0"/>
              </a:spcAft>
              <a:buClr>
                <a:srgbClr val="0000FF"/>
              </a:buClr>
              <a:buSzPts val="1800"/>
              <a:buFont typeface="Arial"/>
              <a:buNone/>
            </a:pPr>
            <a:r>
              <a:rPr b="0" i="0" lang="en-US" sz="1800" u="none">
                <a:solidFill>
                  <a:srgbClr val="0000FF"/>
                </a:solidFill>
                <a:latin typeface="Arial"/>
                <a:ea typeface="Arial"/>
                <a:cs typeface="Arial"/>
                <a:sym typeface="Arial"/>
              </a:rPr>
              <a:t>Critical </a:t>
            </a:r>
            <a:endParaRPr/>
          </a:p>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&lt;k&gt; = 1</a:t>
            </a:r>
            <a:endParaRPr/>
          </a:p>
        </p:txBody>
      </p:sp>
      <p:pic>
        <p:nvPicPr>
          <p:cNvPr descr="K3.pdf" id="531" name="Google Shape;531;p59"/>
          <p:cNvPicPr preferRelativeResize="0"/>
          <p:nvPr/>
        </p:nvPicPr>
        <p:blipFill rotWithShape="1">
          <a:blip r:embed="rId7">
            <a:alphaModFix/>
          </a:blip>
          <a:srcRect b="0" l="0" r="0" t="0"/>
          <a:stretch/>
        </p:blipFill>
        <p:spPr>
          <a:xfrm>
            <a:off x="4749800" y="3751262"/>
            <a:ext cx="2155825" cy="1962150"/>
          </a:xfrm>
          <a:prstGeom prst="rect">
            <a:avLst/>
          </a:prstGeom>
          <a:noFill/>
          <a:ln>
            <a:noFill/>
          </a:ln>
        </p:spPr>
      </p:pic>
      <p:pic>
        <p:nvPicPr>
          <p:cNvPr descr="K10.pdf" id="532" name="Google Shape;532;p59"/>
          <p:cNvPicPr preferRelativeResize="0"/>
          <p:nvPr/>
        </p:nvPicPr>
        <p:blipFill rotWithShape="1">
          <a:blip r:embed="rId8">
            <a:alphaModFix/>
          </a:blip>
          <a:srcRect b="0" l="0" r="0" t="0"/>
          <a:stretch/>
        </p:blipFill>
        <p:spPr>
          <a:xfrm>
            <a:off x="6997700" y="3751262"/>
            <a:ext cx="2155825" cy="1963737"/>
          </a:xfrm>
          <a:prstGeom prst="rect">
            <a:avLst/>
          </a:prstGeom>
          <a:noFill/>
          <a:ln>
            <a:noFill/>
          </a:ln>
        </p:spPr>
      </p:pic>
      <p:sp>
        <p:nvSpPr>
          <p:cNvPr id="533" name="Google Shape;533;p59"/>
          <p:cNvSpPr txBox="1"/>
          <p:nvPr/>
        </p:nvSpPr>
        <p:spPr>
          <a:xfrm>
            <a:off x="1206500" y="5476875"/>
            <a:ext cx="754062"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200"/>
              <a:buFont typeface="Arial"/>
              <a:buNone/>
            </a:pPr>
            <a:r>
              <a:rPr b="1" i="0" lang="en-US" sz="1200" u="none">
                <a:solidFill>
                  <a:srgbClr val="0000FF"/>
                </a:solidFill>
                <a:latin typeface="Arial"/>
                <a:ea typeface="Arial"/>
                <a:cs typeface="Arial"/>
                <a:sym typeface="Arial"/>
              </a:rPr>
              <a:t>&lt;k&gt;=0.5</a:t>
            </a:r>
            <a:endParaRPr/>
          </a:p>
        </p:txBody>
      </p:sp>
      <p:sp>
        <p:nvSpPr>
          <p:cNvPr id="534" name="Google Shape;534;p59"/>
          <p:cNvSpPr txBox="1"/>
          <p:nvPr/>
        </p:nvSpPr>
        <p:spPr>
          <a:xfrm>
            <a:off x="3641725" y="5449887"/>
            <a:ext cx="625475"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200"/>
              <a:buFont typeface="Arial"/>
              <a:buNone/>
            </a:pPr>
            <a:r>
              <a:rPr b="1" i="0" lang="en-US" sz="1200" u="none">
                <a:solidFill>
                  <a:srgbClr val="0000FF"/>
                </a:solidFill>
                <a:latin typeface="Arial"/>
                <a:ea typeface="Arial"/>
                <a:cs typeface="Arial"/>
                <a:sym typeface="Arial"/>
              </a:rPr>
              <a:t>&lt;k&gt;=1</a:t>
            </a:r>
            <a:endParaRPr/>
          </a:p>
        </p:txBody>
      </p:sp>
      <p:sp>
        <p:nvSpPr>
          <p:cNvPr id="535" name="Google Shape;535;p59"/>
          <p:cNvSpPr txBox="1"/>
          <p:nvPr/>
        </p:nvSpPr>
        <p:spPr>
          <a:xfrm>
            <a:off x="5999162" y="5449887"/>
            <a:ext cx="625475"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200"/>
              <a:buFont typeface="Arial"/>
              <a:buNone/>
            </a:pPr>
            <a:r>
              <a:rPr b="1" i="0" lang="en-US" sz="1200" u="none">
                <a:solidFill>
                  <a:srgbClr val="0000FF"/>
                </a:solidFill>
                <a:latin typeface="Arial"/>
                <a:ea typeface="Arial"/>
                <a:cs typeface="Arial"/>
                <a:sym typeface="Arial"/>
              </a:rPr>
              <a:t>&lt;k&gt;=3</a:t>
            </a:r>
            <a:endParaRPr/>
          </a:p>
        </p:txBody>
      </p:sp>
      <p:sp>
        <p:nvSpPr>
          <p:cNvPr id="536" name="Google Shape;536;p59"/>
          <p:cNvSpPr txBox="1"/>
          <p:nvPr/>
        </p:nvSpPr>
        <p:spPr>
          <a:xfrm>
            <a:off x="8389937" y="5449887"/>
            <a:ext cx="625475"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200"/>
              <a:buFont typeface="Arial"/>
              <a:buNone/>
            </a:pPr>
            <a:r>
              <a:rPr b="1" i="0" lang="en-US" sz="1200" u="none">
                <a:solidFill>
                  <a:srgbClr val="0000FF"/>
                </a:solidFill>
                <a:latin typeface="Arial"/>
                <a:ea typeface="Arial"/>
                <a:cs typeface="Arial"/>
                <a:sym typeface="Arial"/>
              </a:rPr>
              <a:t>&lt;k&gt;=5</a:t>
            </a:r>
            <a:endParaRPr/>
          </a:p>
        </p:txBody>
      </p:sp>
      <p:sp>
        <p:nvSpPr>
          <p:cNvPr id="537" name="Google Shape;537;p59"/>
          <p:cNvSpPr txBox="1"/>
          <p:nvPr/>
        </p:nvSpPr>
        <p:spPr>
          <a:xfrm rot="-5400000">
            <a:off x="-245268" y="4928393"/>
            <a:ext cx="64293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200"/>
              <a:buFont typeface="Arial"/>
              <a:buNone/>
            </a:pPr>
            <a:r>
              <a:rPr b="1" i="0" lang="en-US" sz="1200" u="none">
                <a:solidFill>
                  <a:srgbClr val="0000FF"/>
                </a:solidFill>
                <a:latin typeface="Arial"/>
                <a:ea typeface="Arial"/>
                <a:cs typeface="Arial"/>
                <a:sym typeface="Arial"/>
              </a:rPr>
              <a:t>N=100</a:t>
            </a:r>
            <a:endParaRPr/>
          </a:p>
        </p:txBody>
      </p:sp>
      <p:sp>
        <p:nvSpPr>
          <p:cNvPr id="538" name="Google Shape;538;p59"/>
          <p:cNvSpPr txBox="1"/>
          <p:nvPr/>
        </p:nvSpPr>
        <p:spPr>
          <a:xfrm>
            <a:off x="4162425" y="3722687"/>
            <a:ext cx="587375"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Arial"/>
              <a:buNone/>
            </a:pPr>
            <a:r>
              <a:rPr b="1" i="1" lang="en-US" sz="1600" u="none">
                <a:solidFill>
                  <a:srgbClr val="0000FF"/>
                </a:solidFill>
                <a:latin typeface="Arial"/>
                <a:ea typeface="Arial"/>
                <a:cs typeface="Arial"/>
                <a:sym typeface="Arial"/>
              </a:rPr>
              <a:t>&lt;k&gt;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60"/>
          <p:cNvPicPr preferRelativeResize="0"/>
          <p:nvPr/>
        </p:nvPicPr>
        <p:blipFill rotWithShape="1">
          <a:blip r:embed="rId3">
            <a:alphaModFix/>
          </a:blip>
          <a:srcRect b="0" l="0" r="0" t="0"/>
          <a:stretch/>
        </p:blipFill>
        <p:spPr>
          <a:xfrm>
            <a:off x="317500" y="44450"/>
            <a:ext cx="8293100" cy="3830637"/>
          </a:xfrm>
          <a:prstGeom prst="rect">
            <a:avLst/>
          </a:prstGeom>
          <a:noFill/>
          <a:ln>
            <a:noFill/>
          </a:ln>
        </p:spPr>
      </p:pic>
      <p:sp>
        <p:nvSpPr>
          <p:cNvPr id="544" name="Google Shape;544;p60"/>
          <p:cNvSpPr txBox="1"/>
          <p:nvPr/>
        </p:nvSpPr>
        <p:spPr>
          <a:xfrm>
            <a:off x="1146175" y="1466850"/>
            <a:ext cx="1697037" cy="1200150"/>
          </a:xfrm>
          <a:prstGeom prst="rect">
            <a:avLst/>
          </a:prstGeom>
          <a:solidFill>
            <a:srgbClr val="E6B9B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800"/>
              <a:buFont typeface="Arial"/>
              <a:buNone/>
            </a:pPr>
            <a:r>
              <a:rPr b="0" i="0" lang="en-US" sz="1800" u="none">
                <a:solidFill>
                  <a:srgbClr val="0000FF"/>
                </a:solidFill>
                <a:latin typeface="Arial"/>
                <a:ea typeface="Arial"/>
                <a:cs typeface="Arial"/>
                <a:sym typeface="Arial"/>
              </a:rPr>
              <a:t>I: </a:t>
            </a:r>
            <a:endParaRPr/>
          </a:p>
          <a:p>
            <a:pPr indent="0" lvl="0" marL="0" marR="0" rtl="0" algn="ctr">
              <a:lnSpc>
                <a:spcPct val="100000"/>
              </a:lnSpc>
              <a:spcBef>
                <a:spcPts val="0"/>
              </a:spcBef>
              <a:spcAft>
                <a:spcPts val="0"/>
              </a:spcAft>
              <a:buClr>
                <a:srgbClr val="0000FF"/>
              </a:buClr>
              <a:buSzPts val="1800"/>
              <a:buFont typeface="Arial"/>
              <a:buNone/>
            </a:pPr>
            <a:r>
              <a:rPr b="0" i="0" lang="en-US" sz="1800" u="none">
                <a:solidFill>
                  <a:srgbClr val="0000FF"/>
                </a:solidFill>
                <a:latin typeface="Arial"/>
                <a:ea typeface="Arial"/>
                <a:cs typeface="Arial"/>
                <a:sym typeface="Arial"/>
              </a:rPr>
              <a:t>Subcritical</a:t>
            </a:r>
            <a:endParaRPr/>
          </a:p>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&lt;k&gt; &lt; 1</a:t>
            </a:r>
            <a:endParaRPr/>
          </a:p>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p &lt; p</a:t>
            </a:r>
            <a:r>
              <a:rPr b="0" baseline="-25000" i="0" lang="en-US" sz="1800" u="none">
                <a:solidFill>
                  <a:schemeClr val="dk1"/>
                </a:solidFill>
                <a:latin typeface="Arial"/>
                <a:ea typeface="Arial"/>
                <a:cs typeface="Arial"/>
                <a:sym typeface="Arial"/>
              </a:rPr>
              <a:t>c</a:t>
            </a:r>
            <a:r>
              <a:rPr b="0" i="0" lang="en-US" sz="1800" u="none">
                <a:solidFill>
                  <a:schemeClr val="dk1"/>
                </a:solidFill>
                <a:latin typeface="Arial"/>
                <a:ea typeface="Arial"/>
                <a:cs typeface="Arial"/>
                <a:sym typeface="Arial"/>
              </a:rPr>
              <a:t>=1/N</a:t>
            </a:r>
            <a:endParaRPr/>
          </a:p>
        </p:txBody>
      </p:sp>
      <p:pic>
        <p:nvPicPr>
          <p:cNvPr id="545" name="Google Shape;545;p60"/>
          <p:cNvPicPr preferRelativeResize="0"/>
          <p:nvPr/>
        </p:nvPicPr>
        <p:blipFill rotWithShape="1">
          <a:blip r:embed="rId4">
            <a:alphaModFix/>
          </a:blip>
          <a:srcRect b="0" l="0" r="0" t="0"/>
          <a:stretch/>
        </p:blipFill>
        <p:spPr>
          <a:xfrm>
            <a:off x="3432175" y="158750"/>
            <a:ext cx="115887" cy="3736975"/>
          </a:xfrm>
          <a:prstGeom prst="rect">
            <a:avLst/>
          </a:prstGeom>
          <a:noFill/>
          <a:ln>
            <a:noFill/>
          </a:ln>
        </p:spPr>
      </p:pic>
      <p:sp>
        <p:nvSpPr>
          <p:cNvPr id="546" name="Google Shape;546;p60"/>
          <p:cNvSpPr txBox="1"/>
          <p:nvPr/>
        </p:nvSpPr>
        <p:spPr>
          <a:xfrm>
            <a:off x="4162425" y="3722687"/>
            <a:ext cx="587375"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Arial"/>
              <a:buNone/>
            </a:pPr>
            <a:r>
              <a:rPr b="1" i="1" lang="en-US" sz="1600" u="none">
                <a:solidFill>
                  <a:srgbClr val="0000FF"/>
                </a:solidFill>
                <a:latin typeface="Arial"/>
                <a:ea typeface="Arial"/>
                <a:cs typeface="Arial"/>
                <a:sym typeface="Arial"/>
              </a:rPr>
              <a:t>&lt;k&gt;</a:t>
            </a:r>
            <a:endParaRPr/>
          </a:p>
        </p:txBody>
      </p:sp>
      <p:pic>
        <p:nvPicPr>
          <p:cNvPr descr="K0.5.pdf" id="547" name="Google Shape;547;p60"/>
          <p:cNvPicPr preferRelativeResize="0"/>
          <p:nvPr/>
        </p:nvPicPr>
        <p:blipFill rotWithShape="1">
          <a:blip r:embed="rId5">
            <a:alphaModFix/>
          </a:blip>
          <a:srcRect b="0" l="0" r="0" t="0"/>
          <a:stretch/>
        </p:blipFill>
        <p:spPr>
          <a:xfrm>
            <a:off x="4364037" y="177800"/>
            <a:ext cx="4025900" cy="3667125"/>
          </a:xfrm>
          <a:prstGeom prst="rect">
            <a:avLst/>
          </a:prstGeom>
          <a:noFill/>
          <a:ln>
            <a:noFill/>
          </a:ln>
        </p:spPr>
      </p:pic>
      <p:sp>
        <p:nvSpPr>
          <p:cNvPr id="548" name="Google Shape;548;p60"/>
          <p:cNvSpPr txBox="1"/>
          <p:nvPr/>
        </p:nvSpPr>
        <p:spPr>
          <a:xfrm>
            <a:off x="127000" y="4152900"/>
            <a:ext cx="6205537" cy="1477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No giant component.</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N-L isolated clusters, cluster size distribution is exponential</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The largest cluster is a tree, its size ~ </a:t>
            </a:r>
            <a:r>
              <a:rPr b="0" i="1" lang="en-US" sz="1800" u="none">
                <a:solidFill>
                  <a:schemeClr val="dk1"/>
                </a:solidFill>
                <a:latin typeface="Arial"/>
                <a:ea typeface="Arial"/>
                <a:cs typeface="Arial"/>
                <a:sym typeface="Arial"/>
              </a:rPr>
              <a:t>ln N</a:t>
            </a:r>
            <a:endParaRPr/>
          </a:p>
        </p:txBody>
      </p:sp>
      <p:pic>
        <p:nvPicPr>
          <p:cNvPr id="549" name="Google Shape;549;p60"/>
          <p:cNvPicPr preferRelativeResize="0"/>
          <p:nvPr/>
        </p:nvPicPr>
        <p:blipFill rotWithShape="1">
          <a:blip r:embed="rId6">
            <a:alphaModFix/>
          </a:blip>
          <a:srcRect b="0" l="0" r="0" t="0"/>
          <a:stretch/>
        </p:blipFill>
        <p:spPr>
          <a:xfrm>
            <a:off x="6389687" y="4714875"/>
            <a:ext cx="2690812" cy="30638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61"/>
          <p:cNvPicPr preferRelativeResize="0"/>
          <p:nvPr/>
        </p:nvPicPr>
        <p:blipFill rotWithShape="1">
          <a:blip r:embed="rId3">
            <a:alphaModFix/>
          </a:blip>
          <a:srcRect b="0" l="0" r="0" t="0"/>
          <a:stretch/>
        </p:blipFill>
        <p:spPr>
          <a:xfrm>
            <a:off x="317500" y="44450"/>
            <a:ext cx="8293100" cy="3830637"/>
          </a:xfrm>
          <a:prstGeom prst="rect">
            <a:avLst/>
          </a:prstGeom>
          <a:noFill/>
          <a:ln>
            <a:noFill/>
          </a:ln>
        </p:spPr>
      </p:pic>
      <p:pic>
        <p:nvPicPr>
          <p:cNvPr descr="K1.pdf" id="555" name="Google Shape;555;p61"/>
          <p:cNvPicPr preferRelativeResize="0"/>
          <p:nvPr/>
        </p:nvPicPr>
        <p:blipFill rotWithShape="1">
          <a:blip r:embed="rId4">
            <a:alphaModFix/>
          </a:blip>
          <a:srcRect b="0" l="0" r="0" t="0"/>
          <a:stretch/>
        </p:blipFill>
        <p:spPr>
          <a:xfrm>
            <a:off x="4660900" y="177800"/>
            <a:ext cx="3922712" cy="3573462"/>
          </a:xfrm>
          <a:prstGeom prst="rect">
            <a:avLst/>
          </a:prstGeom>
          <a:noFill/>
          <a:ln>
            <a:noFill/>
          </a:ln>
        </p:spPr>
      </p:pic>
      <p:pic>
        <p:nvPicPr>
          <p:cNvPr id="556" name="Google Shape;556;p61"/>
          <p:cNvPicPr preferRelativeResize="0"/>
          <p:nvPr/>
        </p:nvPicPr>
        <p:blipFill rotWithShape="1">
          <a:blip r:embed="rId5">
            <a:alphaModFix/>
          </a:blip>
          <a:srcRect b="0" l="0" r="0" t="0"/>
          <a:stretch/>
        </p:blipFill>
        <p:spPr>
          <a:xfrm>
            <a:off x="3432175" y="158750"/>
            <a:ext cx="115887" cy="3736975"/>
          </a:xfrm>
          <a:prstGeom prst="rect">
            <a:avLst/>
          </a:prstGeom>
          <a:noFill/>
          <a:ln>
            <a:noFill/>
          </a:ln>
        </p:spPr>
      </p:pic>
      <p:sp>
        <p:nvSpPr>
          <p:cNvPr id="557" name="Google Shape;557;p61"/>
          <p:cNvSpPr txBox="1"/>
          <p:nvPr/>
        </p:nvSpPr>
        <p:spPr>
          <a:xfrm>
            <a:off x="2868612" y="1466850"/>
            <a:ext cx="1287462" cy="1200150"/>
          </a:xfrm>
          <a:prstGeom prst="rect">
            <a:avLst/>
          </a:prstGeom>
          <a:solidFill>
            <a:srgbClr val="E6B9B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800"/>
              <a:buFont typeface="Arial"/>
              <a:buNone/>
            </a:pPr>
            <a:r>
              <a:rPr b="0" i="0" lang="en-US" sz="1800" u="none">
                <a:solidFill>
                  <a:srgbClr val="0000FF"/>
                </a:solidFill>
                <a:latin typeface="Arial"/>
                <a:ea typeface="Arial"/>
                <a:cs typeface="Arial"/>
                <a:sym typeface="Arial"/>
              </a:rPr>
              <a:t>II: </a:t>
            </a:r>
            <a:endParaRPr/>
          </a:p>
          <a:p>
            <a:pPr indent="0" lvl="0" marL="0" marR="0" rtl="0" algn="ctr">
              <a:lnSpc>
                <a:spcPct val="100000"/>
              </a:lnSpc>
              <a:spcBef>
                <a:spcPts val="0"/>
              </a:spcBef>
              <a:spcAft>
                <a:spcPts val="0"/>
              </a:spcAft>
              <a:buClr>
                <a:srgbClr val="0000FF"/>
              </a:buClr>
              <a:buSzPts val="1800"/>
              <a:buFont typeface="Arial"/>
              <a:buNone/>
            </a:pPr>
            <a:r>
              <a:rPr b="0" i="0" lang="en-US" sz="1800" u="none">
                <a:solidFill>
                  <a:srgbClr val="0000FF"/>
                </a:solidFill>
                <a:latin typeface="Arial"/>
                <a:ea typeface="Arial"/>
                <a:cs typeface="Arial"/>
                <a:sym typeface="Arial"/>
              </a:rPr>
              <a:t>Critical </a:t>
            </a:r>
            <a:endParaRPr/>
          </a:p>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&lt;k&gt; = 1</a:t>
            </a:r>
            <a:endParaRPr/>
          </a:p>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p=p</a:t>
            </a:r>
            <a:r>
              <a:rPr b="0" baseline="-25000" i="0" lang="en-US" sz="1800" u="none">
                <a:solidFill>
                  <a:schemeClr val="dk1"/>
                </a:solidFill>
                <a:latin typeface="Arial"/>
                <a:ea typeface="Arial"/>
                <a:cs typeface="Arial"/>
                <a:sym typeface="Arial"/>
              </a:rPr>
              <a:t>c</a:t>
            </a:r>
            <a:r>
              <a:rPr b="0" i="0" lang="en-US" sz="1800" u="none">
                <a:solidFill>
                  <a:schemeClr val="dk1"/>
                </a:solidFill>
                <a:latin typeface="Arial"/>
                <a:ea typeface="Arial"/>
                <a:cs typeface="Arial"/>
                <a:sym typeface="Arial"/>
              </a:rPr>
              <a:t>=1/N</a:t>
            </a:r>
            <a:endParaRPr/>
          </a:p>
        </p:txBody>
      </p:sp>
      <p:sp>
        <p:nvSpPr>
          <p:cNvPr id="558" name="Google Shape;558;p61"/>
          <p:cNvSpPr txBox="1"/>
          <p:nvPr/>
        </p:nvSpPr>
        <p:spPr>
          <a:xfrm>
            <a:off x="4162425" y="3722687"/>
            <a:ext cx="587375"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Arial"/>
              <a:buNone/>
            </a:pPr>
            <a:r>
              <a:rPr b="1" i="1" lang="en-US" sz="1600" u="none">
                <a:solidFill>
                  <a:srgbClr val="0000FF"/>
                </a:solidFill>
                <a:latin typeface="Arial"/>
                <a:ea typeface="Arial"/>
                <a:cs typeface="Arial"/>
                <a:sym typeface="Arial"/>
              </a:rPr>
              <a:t>&lt;k&gt;</a:t>
            </a:r>
            <a:endParaRPr/>
          </a:p>
        </p:txBody>
      </p:sp>
      <p:sp>
        <p:nvSpPr>
          <p:cNvPr id="559" name="Google Shape;559;p61"/>
          <p:cNvSpPr txBox="1"/>
          <p:nvPr/>
        </p:nvSpPr>
        <p:spPr>
          <a:xfrm>
            <a:off x="381000" y="4187825"/>
            <a:ext cx="4643437" cy="1292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Unique giant component: N</a:t>
            </a:r>
            <a:r>
              <a:rPr b="0" baseline="-25000" i="0" lang="en-US" sz="1800" u="none">
                <a:solidFill>
                  <a:schemeClr val="dk1"/>
                </a:solidFill>
                <a:latin typeface="Arial"/>
                <a:ea typeface="Arial"/>
                <a:cs typeface="Arial"/>
                <a:sym typeface="Arial"/>
              </a:rPr>
              <a:t>G</a:t>
            </a:r>
            <a:r>
              <a:rPr b="0" i="0" lang="en-US" sz="1800" u="none">
                <a:solidFill>
                  <a:schemeClr val="dk1"/>
                </a:solidFill>
                <a:latin typeface="Arial"/>
                <a:ea typeface="Arial"/>
                <a:cs typeface="Arial"/>
                <a:sym typeface="Arial"/>
              </a:rPr>
              <a:t>~ N</a:t>
            </a:r>
            <a:r>
              <a:rPr b="0" baseline="30000" i="0" lang="en-US" sz="1800" u="none">
                <a:solidFill>
                  <a:schemeClr val="dk1"/>
                </a:solidFill>
                <a:latin typeface="Arial"/>
                <a:ea typeface="Arial"/>
                <a:cs typeface="Arial"/>
                <a:sym typeface="Arial"/>
              </a:rPr>
              <a:t>2/3</a:t>
            </a:r>
            <a:endParaRPr/>
          </a:p>
          <a:p>
            <a:pPr indent="-88900" lvl="0" marL="0" marR="0" rtl="0" algn="l">
              <a:lnSpc>
                <a:spcPct val="100000"/>
              </a:lnSpc>
              <a:spcBef>
                <a:spcPts val="0"/>
              </a:spcBef>
              <a:spcAft>
                <a:spcPts val="0"/>
              </a:spcAft>
              <a:buClr>
                <a:schemeClr val="dk1"/>
              </a:buClr>
              <a:buSzPts val="1400"/>
              <a:buFont typeface="Noto Sans Symbols"/>
              <a:buChar char="🡪"/>
            </a:pPr>
            <a:r>
              <a:rPr b="0" i="0" lang="en-US" sz="1400" u="none">
                <a:solidFill>
                  <a:schemeClr val="dk1"/>
                </a:solidFill>
                <a:latin typeface="Arial"/>
                <a:ea typeface="Arial"/>
                <a:cs typeface="Arial"/>
                <a:sym typeface="Arial"/>
              </a:rPr>
              <a:t>contains a vanishing fraction of all nodes, N</a:t>
            </a:r>
            <a:r>
              <a:rPr b="0" baseline="-25000" i="0" lang="en-US" sz="1400" u="none">
                <a:solidFill>
                  <a:schemeClr val="dk1"/>
                </a:solidFill>
                <a:latin typeface="Arial"/>
                <a:ea typeface="Arial"/>
                <a:cs typeface="Arial"/>
                <a:sym typeface="Arial"/>
              </a:rPr>
              <a:t>G</a:t>
            </a:r>
            <a:r>
              <a:rPr b="0" i="0" lang="en-US" sz="1400" u="none">
                <a:solidFill>
                  <a:schemeClr val="dk1"/>
                </a:solidFill>
                <a:latin typeface="Arial"/>
                <a:ea typeface="Arial"/>
                <a:cs typeface="Arial"/>
                <a:sym typeface="Arial"/>
              </a:rPr>
              <a:t>/N~N</a:t>
            </a:r>
            <a:r>
              <a:rPr b="0" baseline="30000" i="0" lang="en-US" sz="1400" u="none">
                <a:solidFill>
                  <a:schemeClr val="dk1"/>
                </a:solidFill>
                <a:latin typeface="Arial"/>
                <a:ea typeface="Arial"/>
                <a:cs typeface="Arial"/>
                <a:sym typeface="Arial"/>
              </a:rPr>
              <a:t>-1/3</a:t>
            </a:r>
            <a:endParaRPr/>
          </a:p>
          <a:p>
            <a:pPr indent="-88900" lvl="0" marL="0" marR="0" rtl="0" algn="l">
              <a:lnSpc>
                <a:spcPct val="100000"/>
              </a:lnSpc>
              <a:spcBef>
                <a:spcPts val="0"/>
              </a:spcBef>
              <a:spcAft>
                <a:spcPts val="0"/>
              </a:spcAft>
              <a:buClr>
                <a:schemeClr val="dk1"/>
              </a:buClr>
              <a:buSzPts val="1400"/>
              <a:buFont typeface="Noto Sans Symbols"/>
              <a:buChar char="🡪"/>
            </a:pPr>
            <a:r>
              <a:rPr b="0" i="0" lang="en-US" sz="1400" u="none">
                <a:solidFill>
                  <a:schemeClr val="dk1"/>
                </a:solidFill>
                <a:latin typeface="Arial"/>
                <a:ea typeface="Arial"/>
                <a:cs typeface="Arial"/>
                <a:sym typeface="Arial"/>
              </a:rPr>
              <a:t>Small components are trees, GC has loops.</a:t>
            </a:r>
            <a:endParaRPr/>
          </a:p>
          <a:p>
            <a:pPr indent="0" lvl="0" marL="0" marR="0" rtl="0" algn="l">
              <a:lnSpc>
                <a:spcPct val="100000"/>
              </a:lnSpc>
              <a:spcBef>
                <a:spcPts val="0"/>
              </a:spcBef>
              <a:spcAft>
                <a:spcPts val="0"/>
              </a:spcAft>
              <a:buClr>
                <a:schemeClr val="dk1"/>
              </a:buClr>
              <a:buSzPts val="1400"/>
              <a:buFont typeface="Noto Sans Symbols"/>
              <a:buNone/>
            </a:pPr>
            <a:r>
              <a:t/>
            </a:r>
            <a:endParaRPr b="0" i="0" sz="14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Cluster size distribution: p(s)~s</a:t>
            </a:r>
            <a:r>
              <a:rPr b="0" baseline="30000" i="0" lang="en-US" sz="1800" u="none">
                <a:solidFill>
                  <a:schemeClr val="dk1"/>
                </a:solidFill>
                <a:latin typeface="Arial"/>
                <a:ea typeface="Arial"/>
                <a:cs typeface="Arial"/>
                <a:sym typeface="Arial"/>
              </a:rPr>
              <a:t>-3/2</a:t>
            </a:r>
            <a:endParaRPr/>
          </a:p>
        </p:txBody>
      </p:sp>
      <p:sp>
        <p:nvSpPr>
          <p:cNvPr id="560" name="Google Shape;560;p61"/>
          <p:cNvSpPr txBox="1"/>
          <p:nvPr/>
        </p:nvSpPr>
        <p:spPr>
          <a:xfrm>
            <a:off x="4962525" y="4422775"/>
            <a:ext cx="4181475" cy="9223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 jump in the cluster size:</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N=1,000 🡪  ln N~ 6.9;  N</a:t>
            </a:r>
            <a:r>
              <a:rPr b="0" baseline="30000" i="0" lang="en-US" sz="1800" u="none">
                <a:solidFill>
                  <a:schemeClr val="dk1"/>
                </a:solidFill>
                <a:latin typeface="Arial"/>
                <a:ea typeface="Arial"/>
                <a:cs typeface="Arial"/>
                <a:sym typeface="Arial"/>
              </a:rPr>
              <a:t>2/3</a:t>
            </a:r>
            <a:r>
              <a:rPr b="0" i="0" lang="en-US" sz="1800" u="none">
                <a:solidFill>
                  <a:schemeClr val="dk1"/>
                </a:solidFill>
                <a:latin typeface="Arial"/>
                <a:ea typeface="Arial"/>
                <a:cs typeface="Arial"/>
                <a:sym typeface="Arial"/>
              </a:rPr>
              <a:t>~95</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N=7 10</a:t>
            </a:r>
            <a:r>
              <a:rPr b="0" baseline="30000" i="0" lang="en-US" sz="1800" u="none">
                <a:solidFill>
                  <a:schemeClr val="dk1"/>
                </a:solidFill>
                <a:latin typeface="Arial"/>
                <a:ea typeface="Arial"/>
                <a:cs typeface="Arial"/>
                <a:sym typeface="Arial"/>
              </a:rPr>
              <a:t>9</a:t>
            </a:r>
            <a:r>
              <a:rPr b="0" i="0" lang="en-US" sz="1800" u="none">
                <a:solidFill>
                  <a:schemeClr val="dk1"/>
                </a:solidFill>
                <a:latin typeface="Arial"/>
                <a:ea typeface="Arial"/>
                <a:cs typeface="Arial"/>
                <a:sym typeface="Arial"/>
              </a:rPr>
              <a:t>  🡪  ln N~ 22;   N</a:t>
            </a:r>
            <a:r>
              <a:rPr b="0" baseline="30000" i="0" lang="en-US" sz="1800" u="none">
                <a:solidFill>
                  <a:schemeClr val="dk1"/>
                </a:solidFill>
                <a:latin typeface="Arial"/>
                <a:ea typeface="Arial"/>
                <a:cs typeface="Arial"/>
                <a:sym typeface="Arial"/>
              </a:rPr>
              <a:t>2/3</a:t>
            </a:r>
            <a:r>
              <a:rPr b="0" i="0" lang="en-US" sz="1800" u="none">
                <a:solidFill>
                  <a:schemeClr val="dk1"/>
                </a:solidFill>
                <a:latin typeface="Arial"/>
                <a:ea typeface="Arial"/>
                <a:cs typeface="Arial"/>
                <a:sym typeface="Arial"/>
              </a:rPr>
              <a:t>~3,659,250</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62"/>
          <p:cNvPicPr preferRelativeResize="0"/>
          <p:nvPr/>
        </p:nvPicPr>
        <p:blipFill rotWithShape="1">
          <a:blip r:embed="rId3">
            <a:alphaModFix/>
          </a:blip>
          <a:srcRect b="0" l="0" r="0" t="0"/>
          <a:stretch/>
        </p:blipFill>
        <p:spPr>
          <a:xfrm>
            <a:off x="317500" y="44450"/>
            <a:ext cx="8293100" cy="3830637"/>
          </a:xfrm>
          <a:prstGeom prst="rect">
            <a:avLst/>
          </a:prstGeom>
          <a:noFill/>
          <a:ln>
            <a:noFill/>
          </a:ln>
        </p:spPr>
      </p:pic>
      <p:pic>
        <p:nvPicPr>
          <p:cNvPr id="566" name="Google Shape;566;p62"/>
          <p:cNvPicPr preferRelativeResize="0"/>
          <p:nvPr/>
        </p:nvPicPr>
        <p:blipFill rotWithShape="1">
          <a:blip r:embed="rId4">
            <a:alphaModFix/>
          </a:blip>
          <a:srcRect b="0" l="0" r="0" t="0"/>
          <a:stretch/>
        </p:blipFill>
        <p:spPr>
          <a:xfrm>
            <a:off x="3432175" y="158750"/>
            <a:ext cx="115887" cy="3736975"/>
          </a:xfrm>
          <a:prstGeom prst="rect">
            <a:avLst/>
          </a:prstGeom>
          <a:noFill/>
          <a:ln>
            <a:noFill/>
          </a:ln>
        </p:spPr>
      </p:pic>
      <p:pic>
        <p:nvPicPr>
          <p:cNvPr descr="K3.pdf" id="567" name="Google Shape;567;p62"/>
          <p:cNvPicPr preferRelativeResize="0"/>
          <p:nvPr/>
        </p:nvPicPr>
        <p:blipFill rotWithShape="1">
          <a:blip r:embed="rId5">
            <a:alphaModFix amt="47058"/>
          </a:blip>
          <a:srcRect b="0" l="0" r="0" t="0"/>
          <a:stretch/>
        </p:blipFill>
        <p:spPr>
          <a:xfrm>
            <a:off x="4749800" y="228600"/>
            <a:ext cx="3890962" cy="3544887"/>
          </a:xfrm>
          <a:prstGeom prst="rect">
            <a:avLst/>
          </a:prstGeom>
          <a:noFill/>
          <a:ln>
            <a:noFill/>
          </a:ln>
        </p:spPr>
      </p:pic>
      <p:sp>
        <p:nvSpPr>
          <p:cNvPr id="568" name="Google Shape;568;p62"/>
          <p:cNvSpPr txBox="1"/>
          <p:nvPr/>
        </p:nvSpPr>
        <p:spPr>
          <a:xfrm>
            <a:off x="7331075" y="3349625"/>
            <a:ext cx="625475" cy="2778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200"/>
              <a:buFont typeface="Arial"/>
              <a:buNone/>
            </a:pPr>
            <a:r>
              <a:rPr b="1" i="0" lang="en-US" sz="1200" u="none">
                <a:solidFill>
                  <a:srgbClr val="0000FF"/>
                </a:solidFill>
                <a:latin typeface="Arial"/>
                <a:ea typeface="Arial"/>
                <a:cs typeface="Arial"/>
                <a:sym typeface="Arial"/>
              </a:rPr>
              <a:t>&lt;k&gt;=3</a:t>
            </a:r>
            <a:endParaRPr/>
          </a:p>
        </p:txBody>
      </p:sp>
      <p:sp>
        <p:nvSpPr>
          <p:cNvPr id="569" name="Google Shape;569;p62"/>
          <p:cNvSpPr txBox="1"/>
          <p:nvPr/>
        </p:nvSpPr>
        <p:spPr>
          <a:xfrm>
            <a:off x="4162425" y="3722687"/>
            <a:ext cx="587375"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Arial"/>
              <a:buNone/>
            </a:pPr>
            <a:r>
              <a:rPr b="1" i="1" lang="en-US" sz="1600" u="none">
                <a:solidFill>
                  <a:srgbClr val="0000FF"/>
                </a:solidFill>
                <a:latin typeface="Arial"/>
                <a:ea typeface="Arial"/>
                <a:cs typeface="Arial"/>
                <a:sym typeface="Arial"/>
              </a:rPr>
              <a:t>&lt;k&gt;</a:t>
            </a:r>
            <a:endParaRPr/>
          </a:p>
        </p:txBody>
      </p:sp>
      <p:sp>
        <p:nvSpPr>
          <p:cNvPr id="570" name="Google Shape;570;p62"/>
          <p:cNvSpPr txBox="1"/>
          <p:nvPr/>
        </p:nvSpPr>
        <p:spPr>
          <a:xfrm>
            <a:off x="717550" y="4197350"/>
            <a:ext cx="4032250" cy="138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Unique giant component: N</a:t>
            </a:r>
            <a:r>
              <a:rPr b="0" baseline="-25000" i="0" lang="en-US" sz="1800" u="none">
                <a:solidFill>
                  <a:schemeClr val="dk1"/>
                </a:solidFill>
                <a:latin typeface="Arial"/>
                <a:ea typeface="Arial"/>
                <a:cs typeface="Arial"/>
                <a:sym typeface="Arial"/>
              </a:rPr>
              <a:t>G</a:t>
            </a:r>
            <a:r>
              <a:rPr b="0" i="0" lang="en-US" sz="1800" u="none">
                <a:solidFill>
                  <a:schemeClr val="dk1"/>
                </a:solidFill>
                <a:latin typeface="Arial"/>
                <a:ea typeface="Arial"/>
                <a:cs typeface="Arial"/>
                <a:sym typeface="Arial"/>
              </a:rPr>
              <a:t>~ (p-p</a:t>
            </a:r>
            <a:r>
              <a:rPr b="0" baseline="-25000" i="0" lang="en-US" sz="1800" u="none">
                <a:solidFill>
                  <a:schemeClr val="dk1"/>
                </a:solidFill>
                <a:latin typeface="Arial"/>
                <a:ea typeface="Arial"/>
                <a:cs typeface="Arial"/>
                <a:sym typeface="Arial"/>
              </a:rPr>
              <a:t>c</a:t>
            </a:r>
            <a:r>
              <a:rPr b="0" i="0" lang="en-US" sz="1800" u="none">
                <a:solidFill>
                  <a:schemeClr val="dk1"/>
                </a:solidFill>
                <a:latin typeface="Arial"/>
                <a:ea typeface="Arial"/>
                <a:cs typeface="Arial"/>
                <a:sym typeface="Arial"/>
              </a:rPr>
              <a:t>)N</a:t>
            </a:r>
            <a:endParaRPr/>
          </a:p>
          <a:p>
            <a:pPr indent="0" lvl="0" marL="0" marR="0" rtl="0" algn="l">
              <a:lnSpc>
                <a:spcPct val="100000"/>
              </a:lnSpc>
              <a:spcBef>
                <a:spcPts val="0"/>
              </a:spcBef>
              <a:spcAft>
                <a:spcPts val="0"/>
              </a:spcAft>
              <a:buClr>
                <a:schemeClr val="dk1"/>
              </a:buClr>
              <a:buSzPts val="1800"/>
              <a:buFont typeface="Arial"/>
              <a:buNone/>
            </a:pPr>
            <a:r>
              <a:t/>
            </a:r>
            <a:endParaRPr b="0" baseline="30000" i="0" sz="1800" u="non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Arial"/>
                <a:ea typeface="Arial"/>
                <a:cs typeface="Arial"/>
                <a:sym typeface="Arial"/>
              </a:rPr>
              <a:t>GC has loops.</a:t>
            </a:r>
            <a:endParaRPr/>
          </a:p>
          <a:p>
            <a:pPr indent="0" lvl="0" marL="0" marR="0" rtl="0" algn="l">
              <a:lnSpc>
                <a:spcPct val="100000"/>
              </a:lnSpc>
              <a:spcBef>
                <a:spcPts val="0"/>
              </a:spcBef>
              <a:spcAft>
                <a:spcPts val="0"/>
              </a:spcAft>
              <a:buClr>
                <a:schemeClr val="dk1"/>
              </a:buClr>
              <a:buSzPts val="1800"/>
              <a:buFont typeface="Noto Sans Symbols"/>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Cluster size distribution: exponential</a:t>
            </a:r>
            <a:endParaRPr/>
          </a:p>
        </p:txBody>
      </p:sp>
      <p:sp>
        <p:nvSpPr>
          <p:cNvPr id="571" name="Google Shape;571;p62"/>
          <p:cNvSpPr txBox="1"/>
          <p:nvPr/>
        </p:nvSpPr>
        <p:spPr>
          <a:xfrm>
            <a:off x="3492500" y="177800"/>
            <a:ext cx="1257300" cy="3570287"/>
          </a:xfrm>
          <a:prstGeom prst="rect">
            <a:avLst/>
          </a:prstGeom>
          <a:gradFill>
            <a:gsLst>
              <a:gs pos="0">
                <a:srgbClr val="000000"/>
              </a:gs>
              <a:gs pos="50000">
                <a:srgbClr val="DCE6F2"/>
              </a:gs>
              <a:gs pos="71000">
                <a:srgbClr val="DCE6F2"/>
              </a:gs>
              <a:gs pos="100000">
                <a:srgbClr val="DCE6F2"/>
              </a:gs>
            </a:gsLst>
            <a:lin ang="0" scaled="0"/>
          </a:gradFill>
          <a:ln cap="flat" cmpd="sng" w="9525">
            <a:solidFill>
              <a:srgbClr val="4A7EBB"/>
            </a:solidFill>
            <a:prstDash val="solid"/>
            <a:miter lim="800000"/>
            <a:headEnd len="sm" w="sm" type="none"/>
            <a:tailEnd len="sm" w="sm" type="none"/>
          </a:ln>
          <a:effectLst>
            <a:outerShdw blurRad="63500" dir="5400000" dist="23000">
              <a:srgbClr val="80808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72" name="Google Shape;572;p62"/>
          <p:cNvSpPr txBox="1"/>
          <p:nvPr/>
        </p:nvSpPr>
        <p:spPr>
          <a:xfrm>
            <a:off x="4033837" y="2547937"/>
            <a:ext cx="1981200" cy="1200150"/>
          </a:xfrm>
          <a:prstGeom prst="rect">
            <a:avLst/>
          </a:prstGeom>
          <a:solidFill>
            <a:srgbClr val="E6B9B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800"/>
              <a:buFont typeface="Arial"/>
              <a:buNone/>
            </a:pPr>
            <a:r>
              <a:rPr b="0" i="0" lang="en-US" sz="1800" u="none">
                <a:solidFill>
                  <a:srgbClr val="0000FF"/>
                </a:solidFill>
                <a:latin typeface="Arial"/>
                <a:ea typeface="Arial"/>
                <a:cs typeface="Arial"/>
                <a:sym typeface="Arial"/>
              </a:rPr>
              <a:t>III: </a:t>
            </a:r>
            <a:endParaRPr/>
          </a:p>
          <a:p>
            <a:pPr indent="0" lvl="0" marL="0" marR="0" rtl="0" algn="ctr">
              <a:lnSpc>
                <a:spcPct val="100000"/>
              </a:lnSpc>
              <a:spcBef>
                <a:spcPts val="0"/>
              </a:spcBef>
              <a:spcAft>
                <a:spcPts val="0"/>
              </a:spcAft>
              <a:buClr>
                <a:srgbClr val="0000FF"/>
              </a:buClr>
              <a:buSzPts val="1800"/>
              <a:buFont typeface="Arial"/>
              <a:buNone/>
            </a:pPr>
            <a:r>
              <a:rPr b="0" i="0" lang="en-US" sz="1800" u="none">
                <a:solidFill>
                  <a:srgbClr val="0000FF"/>
                </a:solidFill>
                <a:latin typeface="Arial"/>
                <a:ea typeface="Arial"/>
                <a:cs typeface="Arial"/>
                <a:sym typeface="Arial"/>
              </a:rPr>
              <a:t>Supercritical </a:t>
            </a:r>
            <a:endParaRPr/>
          </a:p>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&lt;k&gt; &gt; 1</a:t>
            </a:r>
            <a:endParaRPr/>
          </a:p>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p &gt; p</a:t>
            </a:r>
            <a:r>
              <a:rPr b="0" baseline="-25000" i="0" lang="en-US" sz="1800" u="none">
                <a:solidFill>
                  <a:schemeClr val="dk1"/>
                </a:solidFill>
                <a:latin typeface="Arial"/>
                <a:ea typeface="Arial"/>
                <a:cs typeface="Arial"/>
                <a:sym typeface="Arial"/>
              </a:rPr>
              <a:t>c</a:t>
            </a:r>
            <a:r>
              <a:rPr b="0" i="0" lang="en-US" sz="1800" u="none">
                <a:solidFill>
                  <a:schemeClr val="dk1"/>
                </a:solidFill>
                <a:latin typeface="Arial"/>
                <a:ea typeface="Arial"/>
                <a:cs typeface="Arial"/>
                <a:sym typeface="Arial"/>
              </a:rPr>
              <a:t>=1/N</a:t>
            </a:r>
            <a:endParaRPr/>
          </a:p>
        </p:txBody>
      </p:sp>
      <p:pic>
        <p:nvPicPr>
          <p:cNvPr id="573" name="Google Shape;573;p62"/>
          <p:cNvPicPr preferRelativeResize="0"/>
          <p:nvPr/>
        </p:nvPicPr>
        <p:blipFill rotWithShape="1">
          <a:blip r:embed="rId6">
            <a:alphaModFix/>
          </a:blip>
          <a:srcRect b="0" l="0" r="0" t="0"/>
          <a:stretch/>
        </p:blipFill>
        <p:spPr>
          <a:xfrm>
            <a:off x="5151437" y="5226050"/>
            <a:ext cx="2690812" cy="30638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63"/>
          <p:cNvPicPr preferRelativeResize="0"/>
          <p:nvPr/>
        </p:nvPicPr>
        <p:blipFill rotWithShape="1">
          <a:blip r:embed="rId3">
            <a:alphaModFix/>
          </a:blip>
          <a:srcRect b="0" l="0" r="0" t="0"/>
          <a:stretch/>
        </p:blipFill>
        <p:spPr>
          <a:xfrm>
            <a:off x="317500" y="44450"/>
            <a:ext cx="8293100" cy="3830637"/>
          </a:xfrm>
          <a:prstGeom prst="rect">
            <a:avLst/>
          </a:prstGeom>
          <a:noFill/>
          <a:ln>
            <a:noFill/>
          </a:ln>
        </p:spPr>
      </p:pic>
      <p:sp>
        <p:nvSpPr>
          <p:cNvPr id="579" name="Google Shape;579;p63"/>
          <p:cNvSpPr txBox="1"/>
          <p:nvPr/>
        </p:nvSpPr>
        <p:spPr>
          <a:xfrm>
            <a:off x="6715125" y="1466850"/>
            <a:ext cx="1687512" cy="1200150"/>
          </a:xfrm>
          <a:prstGeom prst="rect">
            <a:avLst/>
          </a:prstGeom>
          <a:solidFill>
            <a:srgbClr val="E6B9B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800"/>
              <a:buFont typeface="Arial"/>
              <a:buNone/>
            </a:pPr>
            <a:r>
              <a:rPr b="0" i="0" lang="en-US" sz="1800" u="none">
                <a:solidFill>
                  <a:srgbClr val="0000FF"/>
                </a:solidFill>
                <a:latin typeface="Arial"/>
                <a:ea typeface="Arial"/>
                <a:cs typeface="Arial"/>
                <a:sym typeface="Arial"/>
              </a:rPr>
              <a:t>IV: </a:t>
            </a:r>
            <a:endParaRPr/>
          </a:p>
          <a:p>
            <a:pPr indent="0" lvl="0" marL="0" marR="0" rtl="0" algn="ctr">
              <a:lnSpc>
                <a:spcPct val="100000"/>
              </a:lnSpc>
              <a:spcBef>
                <a:spcPts val="0"/>
              </a:spcBef>
              <a:spcAft>
                <a:spcPts val="0"/>
              </a:spcAft>
              <a:buClr>
                <a:srgbClr val="0000FF"/>
              </a:buClr>
              <a:buSzPts val="1800"/>
              <a:buFont typeface="Arial"/>
              <a:buNone/>
            </a:pPr>
            <a:r>
              <a:rPr b="0" i="0" lang="en-US" sz="1800" u="none">
                <a:solidFill>
                  <a:srgbClr val="0000FF"/>
                </a:solidFill>
                <a:latin typeface="Arial"/>
                <a:ea typeface="Arial"/>
                <a:cs typeface="Arial"/>
                <a:sym typeface="Arial"/>
              </a:rPr>
              <a:t>Connected </a:t>
            </a:r>
            <a:endParaRPr/>
          </a:p>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&lt;k&gt; &gt;  ln N</a:t>
            </a:r>
            <a:endParaRPr/>
          </a:p>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p &gt; (ln N)/N</a:t>
            </a:r>
            <a:endParaRPr/>
          </a:p>
        </p:txBody>
      </p:sp>
      <p:pic>
        <p:nvPicPr>
          <p:cNvPr id="580" name="Google Shape;580;p63"/>
          <p:cNvPicPr preferRelativeResize="0"/>
          <p:nvPr/>
        </p:nvPicPr>
        <p:blipFill rotWithShape="1">
          <a:blip r:embed="rId4">
            <a:alphaModFix/>
          </a:blip>
          <a:srcRect b="0" l="0" r="0" t="0"/>
          <a:stretch/>
        </p:blipFill>
        <p:spPr>
          <a:xfrm>
            <a:off x="3432175" y="158750"/>
            <a:ext cx="115887" cy="3736975"/>
          </a:xfrm>
          <a:prstGeom prst="rect">
            <a:avLst/>
          </a:prstGeom>
          <a:noFill/>
          <a:ln>
            <a:noFill/>
          </a:ln>
        </p:spPr>
      </p:pic>
      <p:pic>
        <p:nvPicPr>
          <p:cNvPr descr="K10.pdf" id="581" name="Google Shape;581;p63"/>
          <p:cNvPicPr preferRelativeResize="0"/>
          <p:nvPr/>
        </p:nvPicPr>
        <p:blipFill rotWithShape="1">
          <a:blip r:embed="rId5">
            <a:alphaModFix/>
          </a:blip>
          <a:srcRect b="0" l="0" r="0" t="0"/>
          <a:stretch/>
        </p:blipFill>
        <p:spPr>
          <a:xfrm>
            <a:off x="860425" y="177800"/>
            <a:ext cx="3889375" cy="3544887"/>
          </a:xfrm>
          <a:prstGeom prst="rect">
            <a:avLst/>
          </a:prstGeom>
          <a:noFill/>
          <a:ln>
            <a:noFill/>
          </a:ln>
        </p:spPr>
      </p:pic>
      <p:sp>
        <p:nvSpPr>
          <p:cNvPr id="582" name="Google Shape;582;p63"/>
          <p:cNvSpPr txBox="1"/>
          <p:nvPr/>
        </p:nvSpPr>
        <p:spPr>
          <a:xfrm>
            <a:off x="1062037" y="3022600"/>
            <a:ext cx="625475"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200"/>
              <a:buFont typeface="Arial"/>
              <a:buNone/>
            </a:pPr>
            <a:r>
              <a:rPr b="1" i="0" lang="en-US" sz="1200" u="none">
                <a:solidFill>
                  <a:srgbClr val="0000FF"/>
                </a:solidFill>
                <a:latin typeface="Arial"/>
                <a:ea typeface="Arial"/>
                <a:cs typeface="Arial"/>
                <a:sym typeface="Arial"/>
              </a:rPr>
              <a:t>&lt;k&gt;=5</a:t>
            </a:r>
            <a:endParaRPr/>
          </a:p>
        </p:txBody>
      </p:sp>
      <p:sp>
        <p:nvSpPr>
          <p:cNvPr id="583" name="Google Shape;583;p63"/>
          <p:cNvSpPr txBox="1"/>
          <p:nvPr/>
        </p:nvSpPr>
        <p:spPr>
          <a:xfrm>
            <a:off x="4162425" y="3722687"/>
            <a:ext cx="587375"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Arial"/>
              <a:buNone/>
            </a:pPr>
            <a:r>
              <a:rPr b="1" i="1" lang="en-US" sz="1600" u="none">
                <a:solidFill>
                  <a:srgbClr val="0000FF"/>
                </a:solidFill>
                <a:latin typeface="Arial"/>
                <a:ea typeface="Arial"/>
                <a:cs typeface="Arial"/>
                <a:sym typeface="Arial"/>
              </a:rPr>
              <a:t>&lt;k&gt;</a:t>
            </a:r>
            <a:endParaRPr/>
          </a:p>
        </p:txBody>
      </p:sp>
      <p:sp>
        <p:nvSpPr>
          <p:cNvPr id="584" name="Google Shape;584;p63"/>
          <p:cNvSpPr txBox="1"/>
          <p:nvPr/>
        </p:nvSpPr>
        <p:spPr>
          <a:xfrm>
            <a:off x="860425" y="4522787"/>
            <a:ext cx="3251200" cy="9223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Only one cluster: N</a:t>
            </a:r>
            <a:r>
              <a:rPr b="0" baseline="-25000" i="0" lang="en-US" sz="1800" u="none">
                <a:solidFill>
                  <a:schemeClr val="dk1"/>
                </a:solidFill>
                <a:latin typeface="Arial"/>
                <a:ea typeface="Arial"/>
                <a:cs typeface="Arial"/>
                <a:sym typeface="Arial"/>
              </a:rPr>
              <a:t>G</a:t>
            </a:r>
            <a:r>
              <a:rPr b="0" i="0" lang="en-US" sz="1800" u="none">
                <a:solidFill>
                  <a:schemeClr val="dk1"/>
                </a:solidFill>
                <a:latin typeface="Arial"/>
                <a:ea typeface="Arial"/>
                <a:cs typeface="Arial"/>
                <a:sym typeface="Arial"/>
              </a:rPr>
              <a:t>=N</a:t>
            </a:r>
            <a:endParaRPr b="0" baseline="30000" i="0" sz="1800" u="non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Arial"/>
                <a:ea typeface="Arial"/>
                <a:cs typeface="Arial"/>
                <a:sym typeface="Arial"/>
              </a:rPr>
              <a:t>GC is dense.</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Cluster size distribution: None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4"/>
          <p:cNvSpPr txBox="1"/>
          <p:nvPr/>
        </p:nvSpPr>
        <p:spPr>
          <a:xfrm flipH="1">
            <a:off x="2819400"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590" name="Google Shape;590;p64"/>
          <p:cNvPicPr preferRelativeResize="0"/>
          <p:nvPr/>
        </p:nvPicPr>
        <p:blipFill rotWithShape="1">
          <a:blip r:embed="rId3">
            <a:alphaModFix/>
          </a:blip>
          <a:srcRect b="0" l="0" r="0" t="0"/>
          <a:stretch/>
        </p:blipFill>
        <p:spPr>
          <a:xfrm>
            <a:off x="63500" y="342900"/>
            <a:ext cx="9042400" cy="5343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Arial"/>
              <a:buNone/>
            </a:pPr>
            <a:r>
              <a:rPr b="1" i="0" lang="en-US" sz="2000" u="none">
                <a:solidFill>
                  <a:srgbClr val="FFFFFF"/>
                </a:solidFill>
                <a:latin typeface="Arial"/>
                <a:ea typeface="Arial"/>
                <a:cs typeface="Arial"/>
                <a:sym typeface="Arial"/>
              </a:rPr>
              <a:t>			Network evolution in graph theory		</a:t>
            </a:r>
            <a:endParaRPr b="0" i="0" sz="1600" u="none">
              <a:solidFill>
                <a:srgbClr val="FFFFFF"/>
              </a:solidFill>
              <a:latin typeface="Arial"/>
              <a:ea typeface="Arial"/>
              <a:cs typeface="Arial"/>
              <a:sym typeface="Arial"/>
            </a:endParaRPr>
          </a:p>
          <a:p>
            <a:pPr indent="0" lvl="0" marL="0" marR="0" rtl="0" algn="l">
              <a:lnSpc>
                <a:spcPct val="100000"/>
              </a:lnSpc>
              <a:spcBef>
                <a:spcPts val="320"/>
              </a:spcBef>
              <a:spcAft>
                <a:spcPts val="0"/>
              </a:spcAft>
              <a:buClr>
                <a:schemeClr val="dk1"/>
              </a:buClr>
              <a:buSzPts val="1600"/>
              <a:buFont typeface="Arial"/>
              <a:buNone/>
            </a:pPr>
            <a:r>
              <a:t/>
            </a:r>
            <a:endParaRPr b="0" i="0" sz="1600" u="non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a:solidFill>
                <a:srgbClr val="FFFFFF"/>
              </a:solidFill>
              <a:latin typeface="Arial"/>
              <a:ea typeface="Arial"/>
              <a:cs typeface="Arial"/>
              <a:sym typeface="Arial"/>
            </a:endParaRPr>
          </a:p>
        </p:txBody>
      </p:sp>
      <p:pic>
        <p:nvPicPr>
          <p:cNvPr id="596" name="Google Shape;596;p65"/>
          <p:cNvPicPr preferRelativeResize="0"/>
          <p:nvPr/>
        </p:nvPicPr>
        <p:blipFill rotWithShape="1">
          <a:blip r:embed="rId3">
            <a:alphaModFix/>
          </a:blip>
          <a:srcRect b="0" l="0" r="0" t="0"/>
          <a:stretch/>
        </p:blipFill>
        <p:spPr>
          <a:xfrm>
            <a:off x="17462" y="1574800"/>
            <a:ext cx="9064625" cy="2552700"/>
          </a:xfrm>
          <a:prstGeom prst="rect">
            <a:avLst/>
          </a:prstGeom>
          <a:noFill/>
          <a:ln>
            <a:noFill/>
          </a:ln>
        </p:spPr>
      </p:pic>
      <p:pic>
        <p:nvPicPr>
          <p:cNvPr id="597" name="Google Shape;597;p65"/>
          <p:cNvPicPr preferRelativeResize="0"/>
          <p:nvPr/>
        </p:nvPicPr>
        <p:blipFill rotWithShape="1">
          <a:blip r:embed="rId4">
            <a:alphaModFix/>
          </a:blip>
          <a:srcRect b="0" l="0" r="0" t="0"/>
          <a:stretch/>
        </p:blipFill>
        <p:spPr>
          <a:xfrm>
            <a:off x="1866900" y="914400"/>
            <a:ext cx="5384800" cy="750887"/>
          </a:xfrm>
          <a:prstGeom prst="rect">
            <a:avLst/>
          </a:prstGeom>
          <a:noFill/>
          <a:ln>
            <a:noFill/>
          </a:ln>
        </p:spPr>
      </p:pic>
      <p:pic>
        <p:nvPicPr>
          <p:cNvPr id="598" name="Google Shape;598;p65"/>
          <p:cNvPicPr preferRelativeResize="0"/>
          <p:nvPr/>
        </p:nvPicPr>
        <p:blipFill rotWithShape="1">
          <a:blip r:embed="rId5">
            <a:alphaModFix/>
          </a:blip>
          <a:srcRect b="0" l="0" r="0" t="0"/>
          <a:stretch/>
        </p:blipFill>
        <p:spPr>
          <a:xfrm>
            <a:off x="3348037" y="4668837"/>
            <a:ext cx="2084387" cy="396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descr="/Users/alb/Desktop/TALKS/RandomGraph-cut.mov" id="603" name="Google Shape;603;p66"/>
          <p:cNvPicPr preferRelativeResize="0"/>
          <p:nvPr/>
        </p:nvPicPr>
        <p:blipFill rotWithShape="1">
          <a:blip r:embed="rId3">
            <a:alphaModFix/>
          </a:blip>
          <a:srcRect b="0" l="0" r="0" t="0"/>
          <a:stretch/>
        </p:blipFill>
        <p:spPr>
          <a:xfrm>
            <a:off x="-1509712" y="0"/>
            <a:ext cx="12192000" cy="571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RANDOM NETWORK MODEL</a:t>
            </a:r>
            <a:endParaRPr/>
          </a:p>
        </p:txBody>
      </p:sp>
      <p:sp>
        <p:nvSpPr>
          <p:cNvPr id="225" name="Google Shape;225;p31"/>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a:t>
            </a:r>
            <a:endParaRPr/>
          </a:p>
        </p:txBody>
      </p:sp>
      <p:sp>
        <p:nvSpPr>
          <p:cNvPr id="226" name="Google Shape;226;p31"/>
          <p:cNvSpPr txBox="1"/>
          <p:nvPr/>
        </p:nvSpPr>
        <p:spPr>
          <a:xfrm>
            <a:off x="163512" y="1606550"/>
            <a:ext cx="5119687" cy="1724025"/>
          </a:xfrm>
          <a:prstGeom prst="rect">
            <a:avLst/>
          </a:prstGeom>
          <a:noFill/>
          <a:ln>
            <a:noFill/>
          </a:ln>
        </p:spPr>
        <p:txBody>
          <a:bodyPr anchorCtr="0" anchor="t" bIns="0" lIns="0" spcFirstLastPara="1" rIns="31725" wrap="square" tIns="0">
            <a:spAutoFit/>
          </a:bodyPr>
          <a:lstStyle/>
          <a:p>
            <a:pPr indent="0" lvl="0" marL="30162" marR="0" rtl="0" algn="l">
              <a:lnSpc>
                <a:spcPct val="100000"/>
              </a:lnSpc>
              <a:spcBef>
                <a:spcPts val="0"/>
              </a:spcBef>
              <a:spcAft>
                <a:spcPts val="0"/>
              </a:spcAft>
              <a:buClr>
                <a:srgbClr val="000000"/>
              </a:buClr>
              <a:buSzPts val="1600"/>
              <a:buFont typeface="Palatino"/>
              <a:buNone/>
            </a:pPr>
            <a:r>
              <a:rPr b="1" i="0" lang="en-US" sz="1600" u="none">
                <a:solidFill>
                  <a:srgbClr val="000000"/>
                </a:solidFill>
                <a:latin typeface="Palatino"/>
                <a:ea typeface="Palatino"/>
                <a:cs typeface="Palatino"/>
                <a:sym typeface="Palatino"/>
              </a:rPr>
              <a:t>Definition:</a:t>
            </a:r>
            <a:endParaRPr/>
          </a:p>
          <a:p>
            <a:pPr indent="0" lvl="0" marL="30162" marR="0" rtl="0" algn="l">
              <a:lnSpc>
                <a:spcPct val="100000"/>
              </a:lnSpc>
              <a:spcBef>
                <a:spcPts val="0"/>
              </a:spcBef>
              <a:spcAft>
                <a:spcPts val="0"/>
              </a:spcAft>
              <a:buClr>
                <a:schemeClr val="dk1"/>
              </a:buClr>
              <a:buSzPts val="1600"/>
              <a:buFont typeface="Arial"/>
              <a:buNone/>
            </a:pPr>
            <a:r>
              <a:t/>
            </a:r>
            <a:endParaRPr b="0" i="0" sz="1600" u="none">
              <a:solidFill>
                <a:srgbClr val="000000"/>
              </a:solidFill>
              <a:latin typeface="Palatino"/>
              <a:ea typeface="Palatino"/>
              <a:cs typeface="Palatino"/>
              <a:sym typeface="Palatino"/>
            </a:endParaRPr>
          </a:p>
          <a:p>
            <a:pPr indent="0" lvl="0" marL="30162" marR="0" rtl="0" algn="l">
              <a:lnSpc>
                <a:spcPct val="100000"/>
              </a:lnSpc>
              <a:spcBef>
                <a:spcPts val="0"/>
              </a:spcBef>
              <a:spcAft>
                <a:spcPts val="0"/>
              </a:spcAft>
              <a:buClr>
                <a:schemeClr val="dk1"/>
              </a:buClr>
              <a:buSzPts val="1600"/>
              <a:buFont typeface="Arial"/>
              <a:buNone/>
            </a:pPr>
            <a:r>
              <a:t/>
            </a:r>
            <a:endParaRPr b="0" i="0" sz="1600" u="none">
              <a:solidFill>
                <a:srgbClr val="000000"/>
              </a:solidFill>
              <a:latin typeface="Palatino"/>
              <a:ea typeface="Palatino"/>
              <a:cs typeface="Palatino"/>
              <a:sym typeface="Palatino"/>
            </a:endParaRPr>
          </a:p>
          <a:p>
            <a:pPr indent="0" lvl="0" marL="30162" marR="0" rtl="0" algn="l">
              <a:lnSpc>
                <a:spcPct val="100000"/>
              </a:lnSpc>
              <a:spcBef>
                <a:spcPts val="0"/>
              </a:spcBef>
              <a:spcAft>
                <a:spcPts val="0"/>
              </a:spcAft>
              <a:buClr>
                <a:srgbClr val="000000"/>
              </a:buClr>
              <a:buSzPts val="1600"/>
              <a:buFont typeface="Palatino"/>
              <a:buNone/>
            </a:pPr>
            <a:r>
              <a:rPr b="0" i="0" lang="en-US" sz="1600" u="none">
                <a:solidFill>
                  <a:srgbClr val="000000"/>
                </a:solidFill>
                <a:latin typeface="Palatino"/>
                <a:ea typeface="Palatino"/>
                <a:cs typeface="Palatino"/>
                <a:sym typeface="Palatino"/>
              </a:rPr>
              <a:t> A </a:t>
            </a:r>
            <a:r>
              <a:rPr b="1" i="0" lang="en-US" sz="1600" u="none">
                <a:solidFill>
                  <a:srgbClr val="000000"/>
                </a:solidFill>
                <a:latin typeface="Palatino"/>
                <a:ea typeface="Palatino"/>
                <a:cs typeface="Palatino"/>
                <a:sym typeface="Palatino"/>
              </a:rPr>
              <a:t>random graph </a:t>
            </a:r>
            <a:r>
              <a:rPr b="0" i="0" lang="en-US" sz="1600" u="none">
                <a:solidFill>
                  <a:srgbClr val="000000"/>
                </a:solidFill>
                <a:latin typeface="Palatino"/>
                <a:ea typeface="Palatino"/>
                <a:cs typeface="Palatino"/>
                <a:sym typeface="Palatino"/>
              </a:rPr>
              <a:t>is a graph of N nodes where each pair of nodes is connected by probability </a:t>
            </a:r>
            <a:r>
              <a:rPr b="1" i="0" lang="en-US" sz="1600" u="none">
                <a:solidFill>
                  <a:srgbClr val="000000"/>
                </a:solidFill>
                <a:latin typeface="Palatino"/>
                <a:ea typeface="Palatino"/>
                <a:cs typeface="Palatino"/>
                <a:sym typeface="Palatino"/>
              </a:rPr>
              <a:t>p</a:t>
            </a:r>
            <a:r>
              <a:rPr b="0" i="0" lang="en-US" sz="1600" u="none">
                <a:solidFill>
                  <a:srgbClr val="000000"/>
                </a:solidFill>
                <a:latin typeface="Palatino"/>
                <a:ea typeface="Palatino"/>
                <a:cs typeface="Palatino"/>
                <a:sym typeface="Palatino"/>
              </a:rPr>
              <a:t>.</a:t>
            </a:r>
            <a:endParaRPr/>
          </a:p>
          <a:p>
            <a:pPr indent="0" lvl="0" marL="30162" marR="0" rtl="0" algn="l">
              <a:lnSpc>
                <a:spcPct val="100000"/>
              </a:lnSpc>
              <a:spcBef>
                <a:spcPts val="0"/>
              </a:spcBef>
              <a:spcAft>
                <a:spcPts val="0"/>
              </a:spcAft>
              <a:buClr>
                <a:schemeClr val="dk1"/>
              </a:buClr>
              <a:buSzPts val="1600"/>
              <a:buFont typeface="Arial"/>
              <a:buNone/>
            </a:pPr>
            <a:r>
              <a:t/>
            </a:r>
            <a:endParaRPr b="0" i="0" sz="1600" u="none">
              <a:solidFill>
                <a:srgbClr val="000000"/>
              </a:solidFill>
              <a:latin typeface="Palatino"/>
              <a:ea typeface="Palatino"/>
              <a:cs typeface="Palatino"/>
              <a:sym typeface="Palatino"/>
            </a:endParaRPr>
          </a:p>
          <a:p>
            <a:pPr indent="0" lvl="0" marL="0" marR="0" rtl="0" algn="l">
              <a:lnSpc>
                <a:spcPct val="100000"/>
              </a:lnSpc>
              <a:spcBef>
                <a:spcPts val="0"/>
              </a:spcBef>
              <a:spcAft>
                <a:spcPts val="0"/>
              </a:spcAft>
              <a:buNone/>
            </a:pPr>
            <a:r>
              <a:t/>
            </a:r>
            <a:endParaRPr b="0" i="0" sz="1600" u="none">
              <a:solidFill>
                <a:srgbClr val="000000"/>
              </a:solidFill>
              <a:latin typeface="Palatino"/>
              <a:ea typeface="Palatino"/>
              <a:cs typeface="Palatino"/>
              <a:sym typeface="Palatino"/>
            </a:endParaRPr>
          </a:p>
        </p:txBody>
      </p:sp>
      <p:pic>
        <p:nvPicPr>
          <p:cNvPr id="227" name="Google Shape;227;p31"/>
          <p:cNvPicPr preferRelativeResize="0"/>
          <p:nvPr/>
        </p:nvPicPr>
        <p:blipFill rotWithShape="1">
          <a:blip r:embed="rId3">
            <a:alphaModFix/>
          </a:blip>
          <a:srcRect b="0" l="0" r="0" t="0"/>
          <a:stretch/>
        </p:blipFill>
        <p:spPr>
          <a:xfrm>
            <a:off x="5727700" y="960437"/>
            <a:ext cx="2933700" cy="398303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7"/>
          <p:cNvSpPr txBox="1"/>
          <p:nvPr/>
        </p:nvSpPr>
        <p:spPr>
          <a:xfrm>
            <a:off x="0" y="2133600"/>
            <a:ext cx="9144000" cy="21240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Real networks are supercritical</a:t>
            </a:r>
            <a:endParaRPr/>
          </a:p>
          <a:p>
            <a:pPr indent="0" lvl="0" marL="0" marR="0" rtl="0" algn="l">
              <a:lnSpc>
                <a:spcPct val="100000"/>
              </a:lnSpc>
              <a:spcBef>
                <a:spcPts val="0"/>
              </a:spcBef>
              <a:spcAft>
                <a:spcPts val="0"/>
              </a:spcAft>
              <a:buNone/>
            </a:pPr>
            <a:r>
              <a:t/>
            </a:r>
            <a:endParaRPr b="0" i="0" sz="4400" u="none">
              <a:solidFill>
                <a:schemeClr val="dk1"/>
              </a:solidFill>
              <a:latin typeface="Arial"/>
              <a:ea typeface="Arial"/>
              <a:cs typeface="Arial"/>
              <a:sym typeface="Arial"/>
            </a:endParaRPr>
          </a:p>
        </p:txBody>
      </p:sp>
      <p:sp>
        <p:nvSpPr>
          <p:cNvPr id="609" name="Google Shape;609;p6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Arial"/>
              <a:buNone/>
            </a:pPr>
            <a:r>
              <a:rPr b="1" i="0" lang="en-US" sz="2000" u="none">
                <a:solidFill>
                  <a:srgbClr val="FFFFFF"/>
                </a:solidFill>
                <a:latin typeface="Arial"/>
                <a:ea typeface="Arial"/>
                <a:cs typeface="Arial"/>
                <a:sym typeface="Arial"/>
              </a:rPr>
              <a:t>Section 7					</a:t>
            </a:r>
            <a:endParaRPr b="0" i="0" sz="1600" u="none">
              <a:solidFill>
                <a:srgbClr val="FFFFFF"/>
              </a:solidFill>
              <a:latin typeface="Arial"/>
              <a:ea typeface="Arial"/>
              <a:cs typeface="Arial"/>
              <a:sym typeface="Arial"/>
            </a:endParaRPr>
          </a:p>
          <a:p>
            <a:pPr indent="0" lvl="0" marL="0" marR="0" rtl="0" algn="l">
              <a:lnSpc>
                <a:spcPct val="100000"/>
              </a:lnSpc>
              <a:spcBef>
                <a:spcPts val="320"/>
              </a:spcBef>
              <a:spcAft>
                <a:spcPts val="0"/>
              </a:spcAft>
              <a:buClr>
                <a:schemeClr val="dk1"/>
              </a:buClr>
              <a:buSzPts val="1600"/>
              <a:buFont typeface="Arial"/>
              <a:buNone/>
            </a:pPr>
            <a:r>
              <a:t/>
            </a:r>
            <a:endParaRPr b="0" i="0" sz="1600" u="non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a:solidFill>
                <a:srgbClr val="FFFFFF"/>
              </a:solidFill>
              <a:latin typeface="Arial"/>
              <a:ea typeface="Arial"/>
              <a:cs typeface="Arial"/>
              <a:sym typeface="Arial"/>
            </a:endParaRPr>
          </a:p>
        </p:txBody>
      </p:sp>
      <p:sp>
        <p:nvSpPr>
          <p:cNvPr id="610" name="Google Shape;610;p67"/>
          <p:cNvSpPr txBox="1"/>
          <p:nvPr/>
        </p:nvSpPr>
        <p:spPr>
          <a:xfrm flipH="1">
            <a:off x="2819400"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Arial"/>
              <a:buNone/>
            </a:pPr>
            <a:r>
              <a:rPr b="1" i="0" lang="en-US" sz="2000" u="none">
                <a:solidFill>
                  <a:srgbClr val="FFFFFF"/>
                </a:solidFill>
                <a:latin typeface="Arial"/>
                <a:ea typeface="Arial"/>
                <a:cs typeface="Arial"/>
                <a:sym typeface="Arial"/>
              </a:rPr>
              <a:t>Section 7					</a:t>
            </a:r>
            <a:endParaRPr b="0" i="0" sz="1600" u="none">
              <a:solidFill>
                <a:srgbClr val="FFFFFF"/>
              </a:solidFill>
              <a:latin typeface="Arial"/>
              <a:ea typeface="Arial"/>
              <a:cs typeface="Arial"/>
              <a:sym typeface="Arial"/>
            </a:endParaRPr>
          </a:p>
          <a:p>
            <a:pPr indent="0" lvl="0" marL="0" marR="0" rtl="0" algn="l">
              <a:lnSpc>
                <a:spcPct val="100000"/>
              </a:lnSpc>
              <a:spcBef>
                <a:spcPts val="320"/>
              </a:spcBef>
              <a:spcAft>
                <a:spcPts val="0"/>
              </a:spcAft>
              <a:buClr>
                <a:schemeClr val="dk1"/>
              </a:buClr>
              <a:buSzPts val="1600"/>
              <a:buFont typeface="Arial"/>
              <a:buNone/>
            </a:pPr>
            <a:r>
              <a:t/>
            </a:r>
            <a:endParaRPr b="0" i="0" sz="1600" u="non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a:solidFill>
                <a:srgbClr val="FFFFFF"/>
              </a:solidFill>
              <a:latin typeface="Arial"/>
              <a:ea typeface="Arial"/>
              <a:cs typeface="Arial"/>
              <a:sym typeface="Arial"/>
            </a:endParaRPr>
          </a:p>
        </p:txBody>
      </p:sp>
      <p:sp>
        <p:nvSpPr>
          <p:cNvPr id="617" name="Google Shape;617;p68"/>
          <p:cNvSpPr txBox="1"/>
          <p:nvPr/>
        </p:nvSpPr>
        <p:spPr>
          <a:xfrm flipH="1">
            <a:off x="2819400"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618" name="Google Shape;618;p68"/>
          <p:cNvPicPr preferRelativeResize="0"/>
          <p:nvPr/>
        </p:nvPicPr>
        <p:blipFill rotWithShape="1">
          <a:blip r:embed="rId3">
            <a:alphaModFix/>
          </a:blip>
          <a:srcRect b="0" l="0" r="0" t="0"/>
          <a:stretch/>
        </p:blipFill>
        <p:spPr>
          <a:xfrm>
            <a:off x="2901950" y="4165600"/>
            <a:ext cx="3340100" cy="1574800"/>
          </a:xfrm>
          <a:prstGeom prst="rect">
            <a:avLst/>
          </a:prstGeom>
          <a:noFill/>
          <a:ln>
            <a:noFill/>
          </a:ln>
        </p:spPr>
      </p:pic>
      <p:pic>
        <p:nvPicPr>
          <p:cNvPr descr="Untitled 2.pdf" id="619" name="Google Shape;619;p68"/>
          <p:cNvPicPr preferRelativeResize="0"/>
          <p:nvPr/>
        </p:nvPicPr>
        <p:blipFill rotWithShape="1">
          <a:blip r:embed="rId4">
            <a:alphaModFix/>
          </a:blip>
          <a:srcRect b="0" l="0" r="0" t="0"/>
          <a:stretch/>
        </p:blipFill>
        <p:spPr>
          <a:xfrm>
            <a:off x="1368425" y="571500"/>
            <a:ext cx="6397625" cy="3594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9"/>
          <p:cNvSpPr txBox="1"/>
          <p:nvPr/>
        </p:nvSpPr>
        <p:spPr>
          <a:xfrm>
            <a:off x="0" y="2133600"/>
            <a:ext cx="9144000" cy="144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Small worlds</a:t>
            </a:r>
            <a:endParaRPr/>
          </a:p>
          <a:p>
            <a:pPr indent="0" lvl="0" marL="0" marR="0" rtl="0" algn="l">
              <a:lnSpc>
                <a:spcPct val="100000"/>
              </a:lnSpc>
              <a:spcBef>
                <a:spcPts val="0"/>
              </a:spcBef>
              <a:spcAft>
                <a:spcPts val="0"/>
              </a:spcAft>
              <a:buNone/>
            </a:pPr>
            <a:r>
              <a:t/>
            </a:r>
            <a:endParaRPr b="0" i="0" sz="4400" u="none">
              <a:solidFill>
                <a:schemeClr val="dk1"/>
              </a:solidFill>
              <a:latin typeface="Arial"/>
              <a:ea typeface="Arial"/>
              <a:cs typeface="Arial"/>
              <a:sym typeface="Arial"/>
            </a:endParaRPr>
          </a:p>
        </p:txBody>
      </p:sp>
      <p:sp>
        <p:nvSpPr>
          <p:cNvPr id="625" name="Google Shape;625;p6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Arial"/>
              <a:buNone/>
            </a:pPr>
            <a:r>
              <a:rPr b="1" i="0" lang="en-US" sz="2000" u="none">
                <a:solidFill>
                  <a:srgbClr val="FFFFFF"/>
                </a:solidFill>
                <a:latin typeface="Arial"/>
                <a:ea typeface="Arial"/>
                <a:cs typeface="Arial"/>
                <a:sym typeface="Arial"/>
              </a:rPr>
              <a:t>Section 3.8					</a:t>
            </a:r>
            <a:endParaRPr b="0" i="0" sz="1600" u="none">
              <a:solidFill>
                <a:srgbClr val="FFFFFF"/>
              </a:solidFill>
              <a:latin typeface="Arial"/>
              <a:ea typeface="Arial"/>
              <a:cs typeface="Arial"/>
              <a:sym typeface="Arial"/>
            </a:endParaRPr>
          </a:p>
          <a:p>
            <a:pPr indent="0" lvl="0" marL="0" marR="0" rtl="0" algn="l">
              <a:lnSpc>
                <a:spcPct val="100000"/>
              </a:lnSpc>
              <a:spcBef>
                <a:spcPts val="320"/>
              </a:spcBef>
              <a:spcAft>
                <a:spcPts val="0"/>
              </a:spcAft>
              <a:buClr>
                <a:schemeClr val="dk1"/>
              </a:buClr>
              <a:buSzPts val="1600"/>
              <a:buFont typeface="Arial"/>
              <a:buNone/>
            </a:pPr>
            <a:r>
              <a:t/>
            </a:r>
            <a:endParaRPr b="0" i="0" sz="1600" u="non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a:solidFill>
                <a:srgbClr val="FFFFFF"/>
              </a:solidFill>
              <a:latin typeface="Arial"/>
              <a:ea typeface="Arial"/>
              <a:cs typeface="Arial"/>
              <a:sym typeface="Arial"/>
            </a:endParaRPr>
          </a:p>
        </p:txBody>
      </p:sp>
      <p:sp>
        <p:nvSpPr>
          <p:cNvPr id="626" name="Google Shape;626;p69"/>
          <p:cNvSpPr txBox="1"/>
          <p:nvPr/>
        </p:nvSpPr>
        <p:spPr>
          <a:xfrm flipH="1">
            <a:off x="2819400"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0"/>
          <p:cNvSpPr txBox="1"/>
          <p:nvPr/>
        </p:nvSpPr>
        <p:spPr>
          <a:xfrm>
            <a:off x="7345362" y="4875212"/>
            <a:ext cx="1695450" cy="369887"/>
          </a:xfrm>
          <a:prstGeom prst="rect">
            <a:avLst/>
          </a:prstGeom>
          <a:noFill/>
          <a:ln>
            <a:noFill/>
          </a:ln>
        </p:spPr>
        <p:txBody>
          <a:bodyPr anchorCtr="0" anchor="t" bIns="0" lIns="0" spcFirstLastPara="1" rIns="31725" wrap="square" tIns="0">
            <a:spAutoFit/>
          </a:bodyPr>
          <a:lstStyle/>
          <a:p>
            <a:pPr indent="0" lvl="0" marL="30162" marR="0" rtl="0" algn="l">
              <a:lnSpc>
                <a:spcPct val="100000"/>
              </a:lnSpc>
              <a:spcBef>
                <a:spcPts val="0"/>
              </a:spcBef>
              <a:spcAft>
                <a:spcPts val="0"/>
              </a:spcAft>
              <a:buClr>
                <a:srgbClr val="000000"/>
              </a:buClr>
              <a:buSzPts val="1200"/>
              <a:buFont typeface="Helvetica Neue"/>
              <a:buNone/>
            </a:pPr>
            <a:r>
              <a:rPr b="0" i="1" lang="en-US" sz="1200" u="none">
                <a:solidFill>
                  <a:srgbClr val="000000"/>
                </a:solidFill>
                <a:latin typeface="Helvetica Neue"/>
                <a:ea typeface="Helvetica Neue"/>
                <a:cs typeface="Helvetica Neue"/>
                <a:sym typeface="Helvetica Neue"/>
              </a:rPr>
              <a:t>Frigyes Karinthy, 1929</a:t>
            </a:r>
            <a:endParaRPr/>
          </a:p>
          <a:p>
            <a:pPr indent="0" lvl="0" marL="30162" marR="0" rtl="0" algn="l">
              <a:lnSpc>
                <a:spcPct val="100000"/>
              </a:lnSpc>
              <a:spcBef>
                <a:spcPts val="0"/>
              </a:spcBef>
              <a:spcAft>
                <a:spcPts val="0"/>
              </a:spcAft>
              <a:buClr>
                <a:srgbClr val="000000"/>
              </a:buClr>
              <a:buSzPts val="1200"/>
              <a:buFont typeface="Helvetica Neue"/>
              <a:buNone/>
            </a:pPr>
            <a:r>
              <a:rPr b="0" i="1" lang="en-US" sz="1200" u="none">
                <a:solidFill>
                  <a:srgbClr val="000000"/>
                </a:solidFill>
                <a:latin typeface="Helvetica Neue"/>
                <a:ea typeface="Helvetica Neue"/>
                <a:cs typeface="Helvetica Neue"/>
                <a:sym typeface="Helvetica Neue"/>
              </a:rPr>
              <a:t>Stanley Milgram, 1967</a:t>
            </a:r>
            <a:endParaRPr/>
          </a:p>
        </p:txBody>
      </p:sp>
      <p:pic>
        <p:nvPicPr>
          <p:cNvPr descr="j0212383" id="632" name="Google Shape;632;p70"/>
          <p:cNvPicPr preferRelativeResize="0"/>
          <p:nvPr/>
        </p:nvPicPr>
        <p:blipFill rotWithShape="1">
          <a:blip r:embed="rId3">
            <a:alphaModFix/>
          </a:blip>
          <a:srcRect b="0" l="0" r="0" t="0"/>
          <a:stretch/>
        </p:blipFill>
        <p:spPr>
          <a:xfrm>
            <a:off x="5878512" y="3929062"/>
            <a:ext cx="314325" cy="735012"/>
          </a:xfrm>
          <a:prstGeom prst="rect">
            <a:avLst/>
          </a:prstGeom>
          <a:noFill/>
          <a:ln>
            <a:noFill/>
          </a:ln>
        </p:spPr>
      </p:pic>
      <p:pic>
        <p:nvPicPr>
          <p:cNvPr descr="j0221925" id="633" name="Google Shape;633;p70"/>
          <p:cNvPicPr preferRelativeResize="0"/>
          <p:nvPr/>
        </p:nvPicPr>
        <p:blipFill rotWithShape="1">
          <a:blip r:embed="rId4">
            <a:alphaModFix/>
          </a:blip>
          <a:srcRect b="0" l="0" r="0" t="0"/>
          <a:stretch/>
        </p:blipFill>
        <p:spPr>
          <a:xfrm>
            <a:off x="2967037" y="835025"/>
            <a:ext cx="255587" cy="720725"/>
          </a:xfrm>
          <a:prstGeom prst="rect">
            <a:avLst/>
          </a:prstGeom>
          <a:noFill/>
          <a:ln>
            <a:noFill/>
          </a:ln>
        </p:spPr>
      </p:pic>
      <p:cxnSp>
        <p:nvCxnSpPr>
          <p:cNvPr id="634" name="Google Shape;634;p70"/>
          <p:cNvCxnSpPr/>
          <p:nvPr/>
        </p:nvCxnSpPr>
        <p:spPr>
          <a:xfrm>
            <a:off x="5757862" y="3140075"/>
            <a:ext cx="849312" cy="242887"/>
          </a:xfrm>
          <a:prstGeom prst="straightConnector1">
            <a:avLst/>
          </a:prstGeom>
          <a:noFill/>
          <a:ln cap="flat" cmpd="sng" w="38100">
            <a:solidFill>
              <a:schemeClr val="dk1"/>
            </a:solidFill>
            <a:prstDash val="solid"/>
            <a:miter lim="800000"/>
            <a:headEnd len="med" w="med" type="none"/>
            <a:tailEnd len="med" w="med" type="none"/>
          </a:ln>
        </p:spPr>
      </p:cxnSp>
      <p:cxnSp>
        <p:nvCxnSpPr>
          <p:cNvPr id="635" name="Google Shape;635;p70"/>
          <p:cNvCxnSpPr/>
          <p:nvPr/>
        </p:nvCxnSpPr>
        <p:spPr>
          <a:xfrm>
            <a:off x="4605337" y="2776537"/>
            <a:ext cx="1092200" cy="363537"/>
          </a:xfrm>
          <a:prstGeom prst="straightConnector1">
            <a:avLst/>
          </a:prstGeom>
          <a:noFill/>
          <a:ln cap="flat" cmpd="sng" w="9525">
            <a:solidFill>
              <a:schemeClr val="dk1"/>
            </a:solidFill>
            <a:prstDash val="solid"/>
            <a:miter lim="800000"/>
            <a:headEnd len="med" w="med" type="none"/>
            <a:tailEnd len="med" w="med" type="none"/>
          </a:ln>
        </p:spPr>
      </p:cxnSp>
      <p:cxnSp>
        <p:nvCxnSpPr>
          <p:cNvPr id="636" name="Google Shape;636;p70"/>
          <p:cNvCxnSpPr/>
          <p:nvPr/>
        </p:nvCxnSpPr>
        <p:spPr>
          <a:xfrm flipH="1" rot="10800000">
            <a:off x="4605337" y="1804987"/>
            <a:ext cx="727075" cy="911225"/>
          </a:xfrm>
          <a:prstGeom prst="straightConnector1">
            <a:avLst/>
          </a:prstGeom>
          <a:noFill/>
          <a:ln cap="flat" cmpd="sng" w="38100">
            <a:solidFill>
              <a:schemeClr val="dk1"/>
            </a:solidFill>
            <a:prstDash val="solid"/>
            <a:miter lim="800000"/>
            <a:headEnd len="med" w="med" type="none"/>
            <a:tailEnd len="med" w="med" type="none"/>
          </a:ln>
        </p:spPr>
      </p:cxnSp>
      <p:cxnSp>
        <p:nvCxnSpPr>
          <p:cNvPr id="637" name="Google Shape;637;p70"/>
          <p:cNvCxnSpPr/>
          <p:nvPr/>
        </p:nvCxnSpPr>
        <p:spPr>
          <a:xfrm flipH="1" rot="10800000">
            <a:off x="3270250" y="1320800"/>
            <a:ext cx="666750" cy="1030287"/>
          </a:xfrm>
          <a:prstGeom prst="straightConnector1">
            <a:avLst/>
          </a:prstGeom>
          <a:noFill/>
          <a:ln cap="flat" cmpd="sng" w="22225">
            <a:solidFill>
              <a:schemeClr val="dk1"/>
            </a:solidFill>
            <a:prstDash val="solid"/>
            <a:miter lim="800000"/>
            <a:headEnd len="med" w="med" type="none"/>
            <a:tailEnd len="med" w="med" type="none"/>
          </a:ln>
        </p:spPr>
      </p:cxnSp>
      <p:cxnSp>
        <p:nvCxnSpPr>
          <p:cNvPr id="638" name="Google Shape;638;p70"/>
          <p:cNvCxnSpPr/>
          <p:nvPr/>
        </p:nvCxnSpPr>
        <p:spPr>
          <a:xfrm>
            <a:off x="3270250" y="2413000"/>
            <a:ext cx="1273175" cy="363537"/>
          </a:xfrm>
          <a:prstGeom prst="straightConnector1">
            <a:avLst/>
          </a:prstGeom>
          <a:noFill/>
          <a:ln cap="flat" cmpd="sng" w="38100">
            <a:solidFill>
              <a:schemeClr val="dk1"/>
            </a:solidFill>
            <a:prstDash val="solid"/>
            <a:miter lim="800000"/>
            <a:headEnd len="med" w="med" type="none"/>
            <a:tailEnd len="med" w="med" type="none"/>
          </a:ln>
        </p:spPr>
      </p:cxnSp>
      <p:cxnSp>
        <p:nvCxnSpPr>
          <p:cNvPr id="639" name="Google Shape;639;p70"/>
          <p:cNvCxnSpPr/>
          <p:nvPr/>
        </p:nvCxnSpPr>
        <p:spPr>
          <a:xfrm>
            <a:off x="3937000" y="1320800"/>
            <a:ext cx="606425" cy="1455737"/>
          </a:xfrm>
          <a:prstGeom prst="straightConnector1">
            <a:avLst/>
          </a:prstGeom>
          <a:noFill/>
          <a:ln cap="flat" cmpd="sng" w="9525">
            <a:solidFill>
              <a:schemeClr val="dk1"/>
            </a:solidFill>
            <a:prstDash val="solid"/>
            <a:miter lim="800000"/>
            <a:headEnd len="med" w="med" type="none"/>
            <a:tailEnd len="med" w="med" type="none"/>
          </a:ln>
        </p:spPr>
      </p:cxnSp>
      <p:cxnSp>
        <p:nvCxnSpPr>
          <p:cNvPr id="640" name="Google Shape;640;p70"/>
          <p:cNvCxnSpPr/>
          <p:nvPr/>
        </p:nvCxnSpPr>
        <p:spPr>
          <a:xfrm>
            <a:off x="3694112" y="4475162"/>
            <a:ext cx="971550" cy="606425"/>
          </a:xfrm>
          <a:prstGeom prst="straightConnector1">
            <a:avLst/>
          </a:prstGeom>
          <a:noFill/>
          <a:ln cap="flat" cmpd="sng" w="38100">
            <a:solidFill>
              <a:schemeClr val="dk1"/>
            </a:solidFill>
            <a:prstDash val="solid"/>
            <a:miter lim="800000"/>
            <a:headEnd len="med" w="med" type="none"/>
            <a:tailEnd len="med" w="med" type="none"/>
          </a:ln>
        </p:spPr>
      </p:cxnSp>
      <p:cxnSp>
        <p:nvCxnSpPr>
          <p:cNvPr id="641" name="Google Shape;641;p70"/>
          <p:cNvCxnSpPr/>
          <p:nvPr/>
        </p:nvCxnSpPr>
        <p:spPr>
          <a:xfrm flipH="1">
            <a:off x="4665662" y="4051300"/>
            <a:ext cx="303212" cy="969962"/>
          </a:xfrm>
          <a:prstGeom prst="straightConnector1">
            <a:avLst/>
          </a:prstGeom>
          <a:noFill/>
          <a:ln cap="flat" cmpd="sng" w="25400">
            <a:solidFill>
              <a:schemeClr val="dk1"/>
            </a:solidFill>
            <a:prstDash val="solid"/>
            <a:miter lim="800000"/>
            <a:headEnd len="med" w="med" type="none"/>
            <a:tailEnd len="med" w="med" type="none"/>
          </a:ln>
        </p:spPr>
      </p:cxnSp>
      <p:cxnSp>
        <p:nvCxnSpPr>
          <p:cNvPr id="642" name="Google Shape;642;p70"/>
          <p:cNvCxnSpPr/>
          <p:nvPr/>
        </p:nvCxnSpPr>
        <p:spPr>
          <a:xfrm flipH="1" rot="10800000">
            <a:off x="4968875" y="3201987"/>
            <a:ext cx="666750" cy="849312"/>
          </a:xfrm>
          <a:prstGeom prst="straightConnector1">
            <a:avLst/>
          </a:prstGeom>
          <a:noFill/>
          <a:ln cap="flat" cmpd="sng" w="9525">
            <a:solidFill>
              <a:schemeClr val="dk1"/>
            </a:solidFill>
            <a:prstDash val="solid"/>
            <a:miter lim="800000"/>
            <a:headEnd len="med" w="med" type="none"/>
            <a:tailEnd len="med" w="med" type="none"/>
          </a:ln>
        </p:spPr>
      </p:cxnSp>
      <p:cxnSp>
        <p:nvCxnSpPr>
          <p:cNvPr id="643" name="Google Shape;643;p70"/>
          <p:cNvCxnSpPr/>
          <p:nvPr/>
        </p:nvCxnSpPr>
        <p:spPr>
          <a:xfrm flipH="1" rot="10800000">
            <a:off x="5514975" y="1320800"/>
            <a:ext cx="728662" cy="363537"/>
          </a:xfrm>
          <a:prstGeom prst="straightConnector1">
            <a:avLst/>
          </a:prstGeom>
          <a:noFill/>
          <a:ln cap="flat" cmpd="sng" w="9525">
            <a:solidFill>
              <a:schemeClr val="dk1"/>
            </a:solidFill>
            <a:prstDash val="solid"/>
            <a:miter lim="800000"/>
            <a:headEnd len="med" w="med" type="none"/>
            <a:tailEnd len="med" w="med" type="none"/>
          </a:ln>
        </p:spPr>
      </p:cxnSp>
      <p:cxnSp>
        <p:nvCxnSpPr>
          <p:cNvPr id="644" name="Google Shape;644;p70"/>
          <p:cNvCxnSpPr/>
          <p:nvPr/>
        </p:nvCxnSpPr>
        <p:spPr>
          <a:xfrm flipH="1" rot="10800000">
            <a:off x="4119562" y="3140075"/>
            <a:ext cx="1516062" cy="425450"/>
          </a:xfrm>
          <a:prstGeom prst="straightConnector1">
            <a:avLst/>
          </a:prstGeom>
          <a:noFill/>
          <a:ln cap="flat" cmpd="sng" w="57150">
            <a:solidFill>
              <a:schemeClr val="dk1"/>
            </a:solidFill>
            <a:prstDash val="solid"/>
            <a:miter lim="800000"/>
            <a:headEnd len="med" w="med" type="none"/>
            <a:tailEnd len="med" w="med" type="none"/>
          </a:ln>
        </p:spPr>
      </p:cxnSp>
      <p:cxnSp>
        <p:nvCxnSpPr>
          <p:cNvPr id="645" name="Google Shape;645;p70"/>
          <p:cNvCxnSpPr/>
          <p:nvPr/>
        </p:nvCxnSpPr>
        <p:spPr>
          <a:xfrm>
            <a:off x="4119562" y="3565525"/>
            <a:ext cx="849312" cy="485775"/>
          </a:xfrm>
          <a:prstGeom prst="straightConnector1">
            <a:avLst/>
          </a:prstGeom>
          <a:noFill/>
          <a:ln cap="flat" cmpd="sng" w="25400">
            <a:solidFill>
              <a:schemeClr val="dk1"/>
            </a:solidFill>
            <a:prstDash val="solid"/>
            <a:miter lim="800000"/>
            <a:headEnd len="med" w="med" type="none"/>
            <a:tailEnd len="med" w="med" type="none"/>
          </a:ln>
        </p:spPr>
      </p:cxnSp>
      <p:cxnSp>
        <p:nvCxnSpPr>
          <p:cNvPr id="646" name="Google Shape;646;p70"/>
          <p:cNvCxnSpPr/>
          <p:nvPr/>
        </p:nvCxnSpPr>
        <p:spPr>
          <a:xfrm>
            <a:off x="4968875" y="4051300"/>
            <a:ext cx="1031875" cy="180975"/>
          </a:xfrm>
          <a:prstGeom prst="straightConnector1">
            <a:avLst/>
          </a:prstGeom>
          <a:noFill/>
          <a:ln cap="flat" cmpd="sng" w="9525">
            <a:solidFill>
              <a:schemeClr val="dk1"/>
            </a:solidFill>
            <a:prstDash val="solid"/>
            <a:miter lim="800000"/>
            <a:headEnd len="med" w="med" type="none"/>
            <a:tailEnd len="med" w="med" type="none"/>
          </a:ln>
        </p:spPr>
      </p:cxnSp>
      <p:cxnSp>
        <p:nvCxnSpPr>
          <p:cNvPr id="647" name="Google Shape;647;p70"/>
          <p:cNvCxnSpPr/>
          <p:nvPr/>
        </p:nvCxnSpPr>
        <p:spPr>
          <a:xfrm flipH="1">
            <a:off x="4119562" y="2836862"/>
            <a:ext cx="423862" cy="728662"/>
          </a:xfrm>
          <a:prstGeom prst="straightConnector1">
            <a:avLst/>
          </a:prstGeom>
          <a:noFill/>
          <a:ln cap="flat" cmpd="sng" w="9525">
            <a:solidFill>
              <a:schemeClr val="dk1"/>
            </a:solidFill>
            <a:prstDash val="solid"/>
            <a:miter lim="800000"/>
            <a:headEnd len="med" w="med" type="none"/>
            <a:tailEnd len="med" w="med" type="none"/>
          </a:ln>
        </p:spPr>
      </p:cxnSp>
      <p:cxnSp>
        <p:nvCxnSpPr>
          <p:cNvPr id="648" name="Google Shape;648;p70"/>
          <p:cNvCxnSpPr/>
          <p:nvPr/>
        </p:nvCxnSpPr>
        <p:spPr>
          <a:xfrm>
            <a:off x="2117725" y="1987550"/>
            <a:ext cx="1092200" cy="425450"/>
          </a:xfrm>
          <a:prstGeom prst="straightConnector1">
            <a:avLst/>
          </a:prstGeom>
          <a:noFill/>
          <a:ln cap="flat" cmpd="sng" w="25400">
            <a:solidFill>
              <a:schemeClr val="dk1"/>
            </a:solidFill>
            <a:prstDash val="solid"/>
            <a:miter lim="800000"/>
            <a:headEnd len="med" w="med" type="none"/>
            <a:tailEnd len="med" w="med" type="none"/>
          </a:ln>
        </p:spPr>
      </p:cxnSp>
      <p:cxnSp>
        <p:nvCxnSpPr>
          <p:cNvPr id="649" name="Google Shape;649;p70"/>
          <p:cNvCxnSpPr/>
          <p:nvPr/>
        </p:nvCxnSpPr>
        <p:spPr>
          <a:xfrm>
            <a:off x="2601912" y="1501775"/>
            <a:ext cx="608012" cy="849312"/>
          </a:xfrm>
          <a:prstGeom prst="straightConnector1">
            <a:avLst/>
          </a:prstGeom>
          <a:noFill/>
          <a:ln cap="flat" cmpd="sng" w="9525">
            <a:solidFill>
              <a:schemeClr val="dk1"/>
            </a:solidFill>
            <a:prstDash val="solid"/>
            <a:miter lim="800000"/>
            <a:headEnd len="med" w="med" type="none"/>
            <a:tailEnd len="med" w="med" type="none"/>
          </a:ln>
        </p:spPr>
      </p:cxnSp>
      <p:cxnSp>
        <p:nvCxnSpPr>
          <p:cNvPr id="650" name="Google Shape;650;p70"/>
          <p:cNvCxnSpPr/>
          <p:nvPr/>
        </p:nvCxnSpPr>
        <p:spPr>
          <a:xfrm>
            <a:off x="4119562" y="3565525"/>
            <a:ext cx="546100" cy="1455737"/>
          </a:xfrm>
          <a:prstGeom prst="straightConnector1">
            <a:avLst/>
          </a:prstGeom>
          <a:noFill/>
          <a:ln cap="flat" cmpd="sng" w="25400">
            <a:solidFill>
              <a:schemeClr val="dk1"/>
            </a:solidFill>
            <a:prstDash val="solid"/>
            <a:miter lim="800000"/>
            <a:headEnd len="med" w="med" type="none"/>
            <a:tailEnd len="med" w="med" type="none"/>
          </a:ln>
        </p:spPr>
      </p:cxnSp>
      <p:cxnSp>
        <p:nvCxnSpPr>
          <p:cNvPr id="651" name="Google Shape;651;p70"/>
          <p:cNvCxnSpPr/>
          <p:nvPr/>
        </p:nvCxnSpPr>
        <p:spPr>
          <a:xfrm>
            <a:off x="2784475" y="4051300"/>
            <a:ext cx="909637" cy="423862"/>
          </a:xfrm>
          <a:prstGeom prst="straightConnector1">
            <a:avLst/>
          </a:prstGeom>
          <a:noFill/>
          <a:ln cap="flat" cmpd="sng" w="25400">
            <a:solidFill>
              <a:schemeClr val="dk1"/>
            </a:solidFill>
            <a:prstDash val="solid"/>
            <a:miter lim="800000"/>
            <a:headEnd len="med" w="med" type="none"/>
            <a:tailEnd len="med" w="med" type="none"/>
          </a:ln>
        </p:spPr>
      </p:cxnSp>
      <p:cxnSp>
        <p:nvCxnSpPr>
          <p:cNvPr id="652" name="Google Shape;652;p70"/>
          <p:cNvCxnSpPr/>
          <p:nvPr/>
        </p:nvCxnSpPr>
        <p:spPr>
          <a:xfrm flipH="1">
            <a:off x="2784475" y="4475162"/>
            <a:ext cx="909637" cy="728662"/>
          </a:xfrm>
          <a:prstGeom prst="straightConnector1">
            <a:avLst/>
          </a:prstGeom>
          <a:noFill/>
          <a:ln cap="flat" cmpd="sng" w="38100">
            <a:solidFill>
              <a:schemeClr val="dk1"/>
            </a:solidFill>
            <a:prstDash val="solid"/>
            <a:miter lim="800000"/>
            <a:headEnd len="med" w="med" type="none"/>
            <a:tailEnd len="med" w="med" type="none"/>
          </a:ln>
        </p:spPr>
      </p:cxnSp>
      <p:cxnSp>
        <p:nvCxnSpPr>
          <p:cNvPr id="653" name="Google Shape;653;p70"/>
          <p:cNvCxnSpPr/>
          <p:nvPr/>
        </p:nvCxnSpPr>
        <p:spPr>
          <a:xfrm>
            <a:off x="782637" y="4414837"/>
            <a:ext cx="909637" cy="60325"/>
          </a:xfrm>
          <a:prstGeom prst="straightConnector1">
            <a:avLst/>
          </a:prstGeom>
          <a:noFill/>
          <a:ln cap="flat" cmpd="sng" w="38100">
            <a:solidFill>
              <a:schemeClr val="dk1"/>
            </a:solidFill>
            <a:prstDash val="solid"/>
            <a:miter lim="800000"/>
            <a:headEnd len="med" w="med" type="none"/>
            <a:tailEnd len="med" w="med" type="none"/>
          </a:ln>
        </p:spPr>
      </p:cxnSp>
      <p:cxnSp>
        <p:nvCxnSpPr>
          <p:cNvPr id="654" name="Google Shape;654;p70"/>
          <p:cNvCxnSpPr/>
          <p:nvPr/>
        </p:nvCxnSpPr>
        <p:spPr>
          <a:xfrm flipH="1" rot="10800000">
            <a:off x="1692275" y="4051300"/>
            <a:ext cx="1092200" cy="423862"/>
          </a:xfrm>
          <a:prstGeom prst="straightConnector1">
            <a:avLst/>
          </a:prstGeom>
          <a:noFill/>
          <a:ln cap="flat" cmpd="sng" w="31750">
            <a:solidFill>
              <a:schemeClr val="dk1"/>
            </a:solidFill>
            <a:prstDash val="solid"/>
            <a:miter lim="800000"/>
            <a:headEnd len="med" w="med" type="none"/>
            <a:tailEnd len="med" w="med" type="none"/>
          </a:ln>
        </p:spPr>
      </p:cxnSp>
      <p:cxnSp>
        <p:nvCxnSpPr>
          <p:cNvPr id="655" name="Google Shape;655;p70"/>
          <p:cNvCxnSpPr/>
          <p:nvPr/>
        </p:nvCxnSpPr>
        <p:spPr>
          <a:xfrm>
            <a:off x="2238375" y="3322637"/>
            <a:ext cx="546100" cy="728662"/>
          </a:xfrm>
          <a:prstGeom prst="straightConnector1">
            <a:avLst/>
          </a:prstGeom>
          <a:noFill/>
          <a:ln cap="flat" cmpd="sng" w="25400">
            <a:solidFill>
              <a:schemeClr val="dk1"/>
            </a:solidFill>
            <a:prstDash val="solid"/>
            <a:miter lim="800000"/>
            <a:headEnd len="med" w="med" type="none"/>
            <a:tailEnd len="med" w="med" type="none"/>
          </a:ln>
        </p:spPr>
      </p:cxnSp>
      <p:cxnSp>
        <p:nvCxnSpPr>
          <p:cNvPr id="656" name="Google Shape;656;p70"/>
          <p:cNvCxnSpPr/>
          <p:nvPr/>
        </p:nvCxnSpPr>
        <p:spPr>
          <a:xfrm>
            <a:off x="1692275" y="4475162"/>
            <a:ext cx="1031875" cy="728662"/>
          </a:xfrm>
          <a:prstGeom prst="straightConnector1">
            <a:avLst/>
          </a:prstGeom>
          <a:noFill/>
          <a:ln cap="flat" cmpd="sng" w="25400">
            <a:solidFill>
              <a:schemeClr val="dk1"/>
            </a:solidFill>
            <a:prstDash val="solid"/>
            <a:miter lim="800000"/>
            <a:headEnd len="med" w="med" type="none"/>
            <a:tailEnd len="med" w="med" type="none"/>
          </a:ln>
        </p:spPr>
      </p:cxnSp>
      <p:cxnSp>
        <p:nvCxnSpPr>
          <p:cNvPr id="657" name="Google Shape;657;p70"/>
          <p:cNvCxnSpPr/>
          <p:nvPr/>
        </p:nvCxnSpPr>
        <p:spPr>
          <a:xfrm flipH="1">
            <a:off x="2724150" y="4051300"/>
            <a:ext cx="60325" cy="1152525"/>
          </a:xfrm>
          <a:prstGeom prst="straightConnector1">
            <a:avLst/>
          </a:prstGeom>
          <a:noFill/>
          <a:ln cap="flat" cmpd="sng" w="9525">
            <a:solidFill>
              <a:schemeClr val="dk1"/>
            </a:solidFill>
            <a:prstDash val="solid"/>
            <a:miter lim="800000"/>
            <a:headEnd len="med" w="med" type="none"/>
            <a:tailEnd len="med" w="med" type="none"/>
          </a:ln>
        </p:spPr>
      </p:cxnSp>
      <p:cxnSp>
        <p:nvCxnSpPr>
          <p:cNvPr id="658" name="Google Shape;658;p70"/>
          <p:cNvCxnSpPr/>
          <p:nvPr/>
        </p:nvCxnSpPr>
        <p:spPr>
          <a:xfrm>
            <a:off x="1631950" y="3322637"/>
            <a:ext cx="60325" cy="1212850"/>
          </a:xfrm>
          <a:prstGeom prst="straightConnector1">
            <a:avLst/>
          </a:prstGeom>
          <a:noFill/>
          <a:ln cap="flat" cmpd="sng" w="9525">
            <a:solidFill>
              <a:schemeClr val="dk1"/>
            </a:solidFill>
            <a:prstDash val="solid"/>
            <a:miter lim="800000"/>
            <a:headEnd len="med" w="med" type="none"/>
            <a:tailEnd len="med" w="med" type="none"/>
          </a:ln>
        </p:spPr>
      </p:cxnSp>
      <p:cxnSp>
        <p:nvCxnSpPr>
          <p:cNvPr id="659" name="Google Shape;659;p70"/>
          <p:cNvCxnSpPr/>
          <p:nvPr/>
        </p:nvCxnSpPr>
        <p:spPr>
          <a:xfrm>
            <a:off x="1631950" y="3322637"/>
            <a:ext cx="1152525" cy="728662"/>
          </a:xfrm>
          <a:prstGeom prst="straightConnector1">
            <a:avLst/>
          </a:prstGeom>
          <a:noFill/>
          <a:ln cap="flat" cmpd="sng" w="25400">
            <a:solidFill>
              <a:schemeClr val="dk1"/>
            </a:solidFill>
            <a:prstDash val="solid"/>
            <a:miter lim="800000"/>
            <a:headEnd len="med" w="med" type="none"/>
            <a:tailEnd len="med" w="med" type="none"/>
          </a:ln>
        </p:spPr>
      </p:cxnSp>
      <p:cxnSp>
        <p:nvCxnSpPr>
          <p:cNvPr id="660" name="Google Shape;660;p70"/>
          <p:cNvCxnSpPr/>
          <p:nvPr/>
        </p:nvCxnSpPr>
        <p:spPr>
          <a:xfrm flipH="1">
            <a:off x="2784475" y="2413000"/>
            <a:ext cx="425450" cy="1638300"/>
          </a:xfrm>
          <a:prstGeom prst="straightConnector1">
            <a:avLst/>
          </a:prstGeom>
          <a:noFill/>
          <a:ln cap="flat" cmpd="sng" w="28575">
            <a:solidFill>
              <a:schemeClr val="dk1"/>
            </a:solidFill>
            <a:prstDash val="solid"/>
            <a:miter lim="800000"/>
            <a:headEnd len="med" w="med" type="none"/>
            <a:tailEnd len="med" w="med" type="none"/>
          </a:ln>
        </p:spPr>
      </p:cxnSp>
      <p:cxnSp>
        <p:nvCxnSpPr>
          <p:cNvPr id="661" name="Google Shape;661;p70"/>
          <p:cNvCxnSpPr/>
          <p:nvPr/>
        </p:nvCxnSpPr>
        <p:spPr>
          <a:xfrm>
            <a:off x="782637" y="2897187"/>
            <a:ext cx="849312" cy="425450"/>
          </a:xfrm>
          <a:prstGeom prst="straightConnector1">
            <a:avLst/>
          </a:prstGeom>
          <a:noFill/>
          <a:ln cap="flat" cmpd="sng" w="38100">
            <a:solidFill>
              <a:schemeClr val="dk1"/>
            </a:solidFill>
            <a:prstDash val="solid"/>
            <a:miter lim="800000"/>
            <a:headEnd len="med" w="med" type="none"/>
            <a:tailEnd len="med" w="med" type="none"/>
          </a:ln>
        </p:spPr>
      </p:cxnSp>
      <p:cxnSp>
        <p:nvCxnSpPr>
          <p:cNvPr id="662" name="Google Shape;662;p70"/>
          <p:cNvCxnSpPr/>
          <p:nvPr/>
        </p:nvCxnSpPr>
        <p:spPr>
          <a:xfrm flipH="1">
            <a:off x="1146175" y="4475162"/>
            <a:ext cx="546100" cy="728662"/>
          </a:xfrm>
          <a:prstGeom prst="straightConnector1">
            <a:avLst/>
          </a:prstGeom>
          <a:noFill/>
          <a:ln cap="flat" cmpd="sng" w="9525">
            <a:solidFill>
              <a:schemeClr val="dk1"/>
            </a:solidFill>
            <a:prstDash val="solid"/>
            <a:miter lim="800000"/>
            <a:headEnd len="med" w="med" type="none"/>
            <a:tailEnd len="med" w="med" type="none"/>
          </a:ln>
        </p:spPr>
      </p:cxnSp>
      <p:cxnSp>
        <p:nvCxnSpPr>
          <p:cNvPr id="663" name="Google Shape;663;p70"/>
          <p:cNvCxnSpPr/>
          <p:nvPr/>
        </p:nvCxnSpPr>
        <p:spPr>
          <a:xfrm flipH="1" rot="10800000">
            <a:off x="2784475" y="3565525"/>
            <a:ext cx="1335087" cy="485775"/>
          </a:xfrm>
          <a:prstGeom prst="straightConnector1">
            <a:avLst/>
          </a:prstGeom>
          <a:noFill/>
          <a:ln cap="flat" cmpd="sng" w="50800">
            <a:solidFill>
              <a:schemeClr val="dk1"/>
            </a:solidFill>
            <a:prstDash val="solid"/>
            <a:miter lim="800000"/>
            <a:headEnd len="med" w="med" type="none"/>
            <a:tailEnd len="med" w="med" type="none"/>
          </a:ln>
        </p:spPr>
      </p:cxnSp>
      <p:cxnSp>
        <p:nvCxnSpPr>
          <p:cNvPr id="664" name="Google Shape;664;p70"/>
          <p:cNvCxnSpPr/>
          <p:nvPr/>
        </p:nvCxnSpPr>
        <p:spPr>
          <a:xfrm flipH="1">
            <a:off x="5697537" y="2413000"/>
            <a:ext cx="606425" cy="727075"/>
          </a:xfrm>
          <a:prstGeom prst="straightConnector1">
            <a:avLst/>
          </a:prstGeom>
          <a:noFill/>
          <a:ln cap="flat" cmpd="sng" w="50800">
            <a:solidFill>
              <a:schemeClr val="dk1"/>
            </a:solidFill>
            <a:prstDash val="solid"/>
            <a:miter lim="800000"/>
            <a:headEnd len="med" w="med" type="none"/>
            <a:tailEnd len="med" w="med" type="none"/>
          </a:ln>
        </p:spPr>
      </p:cxnSp>
      <p:cxnSp>
        <p:nvCxnSpPr>
          <p:cNvPr id="665" name="Google Shape;665;p70"/>
          <p:cNvCxnSpPr/>
          <p:nvPr/>
        </p:nvCxnSpPr>
        <p:spPr>
          <a:xfrm flipH="1">
            <a:off x="5394325" y="955675"/>
            <a:ext cx="363537" cy="788987"/>
          </a:xfrm>
          <a:prstGeom prst="straightConnector1">
            <a:avLst/>
          </a:prstGeom>
          <a:noFill/>
          <a:ln cap="flat" cmpd="sng" w="9525">
            <a:solidFill>
              <a:schemeClr val="dk1"/>
            </a:solidFill>
            <a:prstDash val="solid"/>
            <a:miter lim="800000"/>
            <a:headEnd len="med" w="med" type="none"/>
            <a:tailEnd len="med" w="med" type="none"/>
          </a:ln>
        </p:spPr>
      </p:cxnSp>
      <p:cxnSp>
        <p:nvCxnSpPr>
          <p:cNvPr id="666" name="Google Shape;666;p70"/>
          <p:cNvCxnSpPr/>
          <p:nvPr/>
        </p:nvCxnSpPr>
        <p:spPr>
          <a:xfrm>
            <a:off x="5697537" y="3140075"/>
            <a:ext cx="363537" cy="1092200"/>
          </a:xfrm>
          <a:prstGeom prst="straightConnector1">
            <a:avLst/>
          </a:prstGeom>
          <a:noFill/>
          <a:ln cap="flat" cmpd="sng" w="9525">
            <a:solidFill>
              <a:schemeClr val="dk1"/>
            </a:solidFill>
            <a:prstDash val="solid"/>
            <a:miter lim="800000"/>
            <a:headEnd len="med" w="med" type="none"/>
            <a:tailEnd len="med" w="med" type="none"/>
          </a:ln>
        </p:spPr>
      </p:cxnSp>
      <p:cxnSp>
        <p:nvCxnSpPr>
          <p:cNvPr id="667" name="Google Shape;667;p70"/>
          <p:cNvCxnSpPr/>
          <p:nvPr/>
        </p:nvCxnSpPr>
        <p:spPr>
          <a:xfrm flipH="1">
            <a:off x="3694112" y="3565525"/>
            <a:ext cx="425450" cy="909637"/>
          </a:xfrm>
          <a:prstGeom prst="straightConnector1">
            <a:avLst/>
          </a:prstGeom>
          <a:noFill/>
          <a:ln cap="flat" cmpd="sng" w="25400">
            <a:solidFill>
              <a:schemeClr val="dk1"/>
            </a:solidFill>
            <a:prstDash val="solid"/>
            <a:miter lim="800000"/>
            <a:headEnd len="med" w="med" type="none"/>
            <a:tailEnd len="med" w="med" type="none"/>
          </a:ln>
        </p:spPr>
      </p:cxnSp>
      <p:cxnSp>
        <p:nvCxnSpPr>
          <p:cNvPr id="668" name="Google Shape;668;p70"/>
          <p:cNvCxnSpPr/>
          <p:nvPr/>
        </p:nvCxnSpPr>
        <p:spPr>
          <a:xfrm>
            <a:off x="1571625" y="3322637"/>
            <a:ext cx="666750" cy="0"/>
          </a:xfrm>
          <a:prstGeom prst="straightConnector1">
            <a:avLst/>
          </a:prstGeom>
          <a:noFill/>
          <a:ln cap="flat" cmpd="sng" w="38100">
            <a:solidFill>
              <a:schemeClr val="dk1"/>
            </a:solidFill>
            <a:prstDash val="solid"/>
            <a:miter lim="800000"/>
            <a:headEnd len="med" w="med" type="none"/>
            <a:tailEnd len="med" w="med" type="none"/>
          </a:ln>
        </p:spPr>
      </p:cxnSp>
      <p:pic>
        <p:nvPicPr>
          <p:cNvPr descr="j0221905" id="669" name="Google Shape;669;p70"/>
          <p:cNvPicPr preferRelativeResize="0"/>
          <p:nvPr/>
        </p:nvPicPr>
        <p:blipFill rotWithShape="1">
          <a:blip r:embed="rId5">
            <a:alphaModFix/>
          </a:blip>
          <a:srcRect b="0" l="0" r="0" t="0"/>
          <a:stretch/>
        </p:blipFill>
        <p:spPr>
          <a:xfrm>
            <a:off x="5454650" y="2776537"/>
            <a:ext cx="473075" cy="725487"/>
          </a:xfrm>
          <a:prstGeom prst="rect">
            <a:avLst/>
          </a:prstGeom>
          <a:noFill/>
          <a:ln>
            <a:noFill/>
          </a:ln>
        </p:spPr>
      </p:pic>
      <p:sp>
        <p:nvSpPr>
          <p:cNvPr id="670" name="Google Shape;670;p70"/>
          <p:cNvSpPr txBox="1"/>
          <p:nvPr/>
        </p:nvSpPr>
        <p:spPr>
          <a:xfrm>
            <a:off x="2332037" y="4181475"/>
            <a:ext cx="9144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800000"/>
              </a:buClr>
              <a:buSzPts val="2000"/>
              <a:buFont typeface="Helvetica Neue"/>
              <a:buNone/>
            </a:pPr>
            <a:r>
              <a:rPr b="1" i="0" lang="en-US" sz="2000" u="none">
                <a:solidFill>
                  <a:srgbClr val="800000"/>
                </a:solidFill>
                <a:latin typeface="Helvetica Neue"/>
                <a:ea typeface="Helvetica Neue"/>
                <a:cs typeface="Helvetica Neue"/>
                <a:sym typeface="Helvetica Neue"/>
              </a:rPr>
              <a:t>Peter</a:t>
            </a:r>
            <a:endParaRPr/>
          </a:p>
        </p:txBody>
      </p:sp>
      <p:sp>
        <p:nvSpPr>
          <p:cNvPr id="671" name="Google Shape;671;p70"/>
          <p:cNvSpPr txBox="1"/>
          <p:nvPr/>
        </p:nvSpPr>
        <p:spPr>
          <a:xfrm>
            <a:off x="3341687" y="3087687"/>
            <a:ext cx="7905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800000"/>
              </a:buClr>
              <a:buSzPts val="2000"/>
              <a:buFont typeface="Helvetica Neue"/>
              <a:buNone/>
            </a:pPr>
            <a:r>
              <a:rPr b="1" i="0" lang="en-US" sz="2000" u="none">
                <a:solidFill>
                  <a:srgbClr val="800000"/>
                </a:solidFill>
                <a:latin typeface="Helvetica Neue"/>
                <a:ea typeface="Helvetica Neue"/>
                <a:cs typeface="Helvetica Neue"/>
                <a:sym typeface="Helvetica Neue"/>
              </a:rPr>
              <a:t>Jane</a:t>
            </a:r>
            <a:endParaRPr/>
          </a:p>
        </p:txBody>
      </p:sp>
      <p:sp>
        <p:nvSpPr>
          <p:cNvPr id="672" name="Google Shape;672;p70"/>
          <p:cNvSpPr txBox="1"/>
          <p:nvPr/>
        </p:nvSpPr>
        <p:spPr>
          <a:xfrm>
            <a:off x="6367462" y="2509837"/>
            <a:ext cx="9906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800000"/>
              </a:buClr>
              <a:buSzPts val="2000"/>
              <a:buFont typeface="Helvetica Neue"/>
              <a:buNone/>
            </a:pPr>
            <a:r>
              <a:rPr b="1" i="0" lang="en-US" sz="2000" u="none">
                <a:solidFill>
                  <a:srgbClr val="800000"/>
                </a:solidFill>
                <a:latin typeface="Helvetica Neue"/>
                <a:ea typeface="Helvetica Neue"/>
                <a:cs typeface="Helvetica Neue"/>
                <a:sym typeface="Helvetica Neue"/>
              </a:rPr>
              <a:t>Sarah</a:t>
            </a:r>
            <a:endParaRPr/>
          </a:p>
        </p:txBody>
      </p:sp>
      <p:sp>
        <p:nvSpPr>
          <p:cNvPr id="673" name="Google Shape;673;p70"/>
          <p:cNvSpPr txBox="1"/>
          <p:nvPr/>
        </p:nvSpPr>
        <p:spPr>
          <a:xfrm>
            <a:off x="4829175" y="2527300"/>
            <a:ext cx="1011237"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800000"/>
              </a:buClr>
              <a:buSzPts val="2000"/>
              <a:buFont typeface="Helvetica Neue"/>
              <a:buNone/>
            </a:pPr>
            <a:r>
              <a:rPr b="1" i="0" lang="en-US" sz="2000" u="none">
                <a:solidFill>
                  <a:srgbClr val="800000"/>
                </a:solidFill>
                <a:latin typeface="Helvetica Neue"/>
                <a:ea typeface="Helvetica Neue"/>
                <a:cs typeface="Helvetica Neue"/>
                <a:sym typeface="Helvetica Neue"/>
              </a:rPr>
              <a:t>Ralph</a:t>
            </a:r>
            <a:endParaRPr/>
          </a:p>
        </p:txBody>
      </p:sp>
      <p:pic>
        <p:nvPicPr>
          <p:cNvPr descr="j0212379" id="674" name="Google Shape;674;p70"/>
          <p:cNvPicPr preferRelativeResize="0"/>
          <p:nvPr/>
        </p:nvPicPr>
        <p:blipFill rotWithShape="1">
          <a:blip r:embed="rId6">
            <a:alphaModFix/>
          </a:blip>
          <a:srcRect b="0" l="0" r="0" t="0"/>
          <a:stretch/>
        </p:blipFill>
        <p:spPr>
          <a:xfrm>
            <a:off x="6486525" y="3140075"/>
            <a:ext cx="458787" cy="725487"/>
          </a:xfrm>
          <a:prstGeom prst="rect">
            <a:avLst/>
          </a:prstGeom>
          <a:noFill/>
          <a:ln>
            <a:noFill/>
          </a:ln>
        </p:spPr>
      </p:pic>
      <p:cxnSp>
        <p:nvCxnSpPr>
          <p:cNvPr id="675" name="Google Shape;675;p70"/>
          <p:cNvCxnSpPr/>
          <p:nvPr/>
        </p:nvCxnSpPr>
        <p:spPr>
          <a:xfrm>
            <a:off x="6061075" y="4232275"/>
            <a:ext cx="606425" cy="668337"/>
          </a:xfrm>
          <a:prstGeom prst="straightConnector1">
            <a:avLst/>
          </a:prstGeom>
          <a:noFill/>
          <a:ln cap="flat" cmpd="sng" w="38100">
            <a:solidFill>
              <a:schemeClr val="dk1"/>
            </a:solidFill>
            <a:prstDash val="solid"/>
            <a:miter lim="800000"/>
            <a:headEnd len="med" w="med" type="none"/>
            <a:tailEnd len="med" w="med" type="none"/>
          </a:ln>
        </p:spPr>
      </p:cxnSp>
      <p:pic>
        <p:nvPicPr>
          <p:cNvPr descr="j0212425" id="676" name="Google Shape;676;p70"/>
          <p:cNvPicPr preferRelativeResize="0"/>
          <p:nvPr/>
        </p:nvPicPr>
        <p:blipFill rotWithShape="1">
          <a:blip r:embed="rId7">
            <a:alphaModFix/>
          </a:blip>
          <a:srcRect b="0" l="0" r="0" t="0"/>
          <a:stretch/>
        </p:blipFill>
        <p:spPr>
          <a:xfrm>
            <a:off x="6546850" y="4657725"/>
            <a:ext cx="231775" cy="731837"/>
          </a:xfrm>
          <a:prstGeom prst="rect">
            <a:avLst/>
          </a:prstGeom>
          <a:noFill/>
          <a:ln>
            <a:noFill/>
          </a:ln>
        </p:spPr>
      </p:pic>
      <p:pic>
        <p:nvPicPr>
          <p:cNvPr descr="j0212405" id="677" name="Google Shape;677;p70"/>
          <p:cNvPicPr preferRelativeResize="0"/>
          <p:nvPr/>
        </p:nvPicPr>
        <p:blipFill rotWithShape="1">
          <a:blip r:embed="rId8">
            <a:alphaModFix/>
          </a:blip>
          <a:srcRect b="0" l="0" r="0" t="0"/>
          <a:stretch/>
        </p:blipFill>
        <p:spPr>
          <a:xfrm>
            <a:off x="4483100" y="4718050"/>
            <a:ext cx="314325" cy="735012"/>
          </a:xfrm>
          <a:prstGeom prst="rect">
            <a:avLst/>
          </a:prstGeom>
          <a:noFill/>
          <a:ln>
            <a:noFill/>
          </a:ln>
        </p:spPr>
      </p:pic>
      <p:pic>
        <p:nvPicPr>
          <p:cNvPr descr="j0212373" id="678" name="Google Shape;678;p70"/>
          <p:cNvPicPr preferRelativeResize="0"/>
          <p:nvPr/>
        </p:nvPicPr>
        <p:blipFill rotWithShape="1">
          <a:blip r:embed="rId9">
            <a:alphaModFix/>
          </a:blip>
          <a:srcRect b="0" l="0" r="0" t="0"/>
          <a:stretch/>
        </p:blipFill>
        <p:spPr>
          <a:xfrm>
            <a:off x="4725987" y="3686175"/>
            <a:ext cx="327025" cy="725487"/>
          </a:xfrm>
          <a:prstGeom prst="rect">
            <a:avLst/>
          </a:prstGeom>
          <a:noFill/>
          <a:ln>
            <a:noFill/>
          </a:ln>
        </p:spPr>
      </p:pic>
      <p:pic>
        <p:nvPicPr>
          <p:cNvPr descr="j0212405" id="679" name="Google Shape;679;p70"/>
          <p:cNvPicPr preferRelativeResize="0"/>
          <p:nvPr/>
        </p:nvPicPr>
        <p:blipFill rotWithShape="1">
          <a:blip r:embed="rId10">
            <a:alphaModFix/>
          </a:blip>
          <a:srcRect b="0" l="0" r="0" t="0"/>
          <a:stretch/>
        </p:blipFill>
        <p:spPr>
          <a:xfrm>
            <a:off x="3937000" y="3262312"/>
            <a:ext cx="314325" cy="733425"/>
          </a:xfrm>
          <a:prstGeom prst="rect">
            <a:avLst/>
          </a:prstGeom>
          <a:noFill/>
          <a:ln>
            <a:noFill/>
          </a:ln>
        </p:spPr>
      </p:pic>
      <p:pic>
        <p:nvPicPr>
          <p:cNvPr descr="j0212387" id="680" name="Google Shape;680;p70"/>
          <p:cNvPicPr preferRelativeResize="0"/>
          <p:nvPr/>
        </p:nvPicPr>
        <p:blipFill rotWithShape="1">
          <a:blip r:embed="rId11">
            <a:alphaModFix/>
          </a:blip>
          <a:srcRect b="0" l="0" r="0" t="0"/>
          <a:stretch/>
        </p:blipFill>
        <p:spPr>
          <a:xfrm>
            <a:off x="3573462" y="4171950"/>
            <a:ext cx="255587" cy="731837"/>
          </a:xfrm>
          <a:prstGeom prst="rect">
            <a:avLst/>
          </a:prstGeom>
          <a:noFill/>
          <a:ln>
            <a:noFill/>
          </a:ln>
        </p:spPr>
      </p:pic>
      <p:pic>
        <p:nvPicPr>
          <p:cNvPr descr="j0212379" id="681" name="Google Shape;681;p70"/>
          <p:cNvPicPr preferRelativeResize="0"/>
          <p:nvPr/>
        </p:nvPicPr>
        <p:blipFill rotWithShape="1">
          <a:blip r:embed="rId6">
            <a:alphaModFix/>
          </a:blip>
          <a:srcRect b="0" l="0" r="0" t="0"/>
          <a:stretch/>
        </p:blipFill>
        <p:spPr>
          <a:xfrm>
            <a:off x="2481262" y="4900612"/>
            <a:ext cx="458787" cy="725487"/>
          </a:xfrm>
          <a:prstGeom prst="rect">
            <a:avLst/>
          </a:prstGeom>
          <a:noFill/>
          <a:ln>
            <a:noFill/>
          </a:ln>
        </p:spPr>
      </p:pic>
      <p:pic>
        <p:nvPicPr>
          <p:cNvPr descr="j0212425" id="682" name="Google Shape;682;p70"/>
          <p:cNvPicPr preferRelativeResize="0"/>
          <p:nvPr/>
        </p:nvPicPr>
        <p:blipFill rotWithShape="1">
          <a:blip r:embed="rId7">
            <a:alphaModFix/>
          </a:blip>
          <a:srcRect b="0" l="0" r="0" t="0"/>
          <a:stretch/>
        </p:blipFill>
        <p:spPr>
          <a:xfrm>
            <a:off x="1571625" y="4171950"/>
            <a:ext cx="231775" cy="731837"/>
          </a:xfrm>
          <a:prstGeom prst="rect">
            <a:avLst/>
          </a:prstGeom>
          <a:noFill/>
          <a:ln>
            <a:noFill/>
          </a:ln>
        </p:spPr>
      </p:pic>
      <p:pic>
        <p:nvPicPr>
          <p:cNvPr descr="j0212393" id="683" name="Google Shape;683;p70"/>
          <p:cNvPicPr preferRelativeResize="0"/>
          <p:nvPr/>
        </p:nvPicPr>
        <p:blipFill rotWithShape="1">
          <a:blip r:embed="rId12">
            <a:alphaModFix/>
          </a:blip>
          <a:srcRect b="0" l="0" r="0" t="0"/>
          <a:stretch/>
        </p:blipFill>
        <p:spPr>
          <a:xfrm>
            <a:off x="1025525" y="4900612"/>
            <a:ext cx="363537" cy="730250"/>
          </a:xfrm>
          <a:prstGeom prst="rect">
            <a:avLst/>
          </a:prstGeom>
          <a:noFill/>
          <a:ln>
            <a:noFill/>
          </a:ln>
        </p:spPr>
      </p:pic>
      <p:pic>
        <p:nvPicPr>
          <p:cNvPr descr="j0221925" id="684" name="Google Shape;684;p70"/>
          <p:cNvPicPr preferRelativeResize="0"/>
          <p:nvPr/>
        </p:nvPicPr>
        <p:blipFill rotWithShape="1">
          <a:blip r:embed="rId4">
            <a:alphaModFix/>
          </a:blip>
          <a:srcRect b="0" l="0" r="0" t="0"/>
          <a:stretch/>
        </p:blipFill>
        <p:spPr>
          <a:xfrm>
            <a:off x="660400" y="4111625"/>
            <a:ext cx="255587" cy="720725"/>
          </a:xfrm>
          <a:prstGeom prst="rect">
            <a:avLst/>
          </a:prstGeom>
          <a:noFill/>
          <a:ln>
            <a:noFill/>
          </a:ln>
        </p:spPr>
      </p:pic>
      <p:pic>
        <p:nvPicPr>
          <p:cNvPr descr="j0212405" id="685" name="Google Shape;685;p70"/>
          <p:cNvPicPr preferRelativeResize="0"/>
          <p:nvPr/>
        </p:nvPicPr>
        <p:blipFill rotWithShape="1">
          <a:blip r:embed="rId13">
            <a:alphaModFix/>
          </a:blip>
          <a:srcRect b="0" l="0" r="0" t="0"/>
          <a:stretch/>
        </p:blipFill>
        <p:spPr>
          <a:xfrm>
            <a:off x="600075" y="2593975"/>
            <a:ext cx="312737" cy="735012"/>
          </a:xfrm>
          <a:prstGeom prst="rect">
            <a:avLst/>
          </a:prstGeom>
          <a:noFill/>
          <a:ln>
            <a:noFill/>
          </a:ln>
        </p:spPr>
      </p:pic>
      <p:pic>
        <p:nvPicPr>
          <p:cNvPr descr="j0212373" id="686" name="Google Shape;686;p70"/>
          <p:cNvPicPr preferRelativeResize="0"/>
          <p:nvPr/>
        </p:nvPicPr>
        <p:blipFill rotWithShape="1">
          <a:blip r:embed="rId9">
            <a:alphaModFix/>
          </a:blip>
          <a:srcRect b="0" l="0" r="0" t="0"/>
          <a:stretch/>
        </p:blipFill>
        <p:spPr>
          <a:xfrm>
            <a:off x="1389062" y="2959100"/>
            <a:ext cx="327025" cy="725487"/>
          </a:xfrm>
          <a:prstGeom prst="rect">
            <a:avLst/>
          </a:prstGeom>
          <a:noFill/>
          <a:ln>
            <a:noFill/>
          </a:ln>
        </p:spPr>
      </p:pic>
      <p:cxnSp>
        <p:nvCxnSpPr>
          <p:cNvPr id="687" name="Google Shape;687;p70"/>
          <p:cNvCxnSpPr/>
          <p:nvPr/>
        </p:nvCxnSpPr>
        <p:spPr>
          <a:xfrm>
            <a:off x="1146175" y="2170112"/>
            <a:ext cx="485775" cy="1152525"/>
          </a:xfrm>
          <a:prstGeom prst="straightConnector1">
            <a:avLst/>
          </a:prstGeom>
          <a:noFill/>
          <a:ln cap="flat" cmpd="sng" w="9525">
            <a:solidFill>
              <a:schemeClr val="dk1"/>
            </a:solidFill>
            <a:prstDash val="solid"/>
            <a:miter lim="800000"/>
            <a:headEnd len="med" w="med" type="none"/>
            <a:tailEnd len="med" w="med" type="none"/>
          </a:ln>
        </p:spPr>
      </p:cxnSp>
      <p:pic>
        <p:nvPicPr>
          <p:cNvPr descr="j0212387" id="688" name="Google Shape;688;p70"/>
          <p:cNvPicPr preferRelativeResize="0"/>
          <p:nvPr/>
        </p:nvPicPr>
        <p:blipFill rotWithShape="1">
          <a:blip r:embed="rId14">
            <a:alphaModFix/>
          </a:blip>
          <a:srcRect b="0" l="0" r="0" t="0"/>
          <a:stretch/>
        </p:blipFill>
        <p:spPr>
          <a:xfrm>
            <a:off x="2117725" y="3019425"/>
            <a:ext cx="254000" cy="731837"/>
          </a:xfrm>
          <a:prstGeom prst="rect">
            <a:avLst/>
          </a:prstGeom>
          <a:noFill/>
          <a:ln>
            <a:noFill/>
          </a:ln>
        </p:spPr>
      </p:pic>
      <p:pic>
        <p:nvPicPr>
          <p:cNvPr descr="j0212393" id="689" name="Google Shape;689;p70"/>
          <p:cNvPicPr preferRelativeResize="0"/>
          <p:nvPr/>
        </p:nvPicPr>
        <p:blipFill rotWithShape="1">
          <a:blip r:embed="rId12">
            <a:alphaModFix/>
          </a:blip>
          <a:srcRect b="0" l="0" r="0" t="0"/>
          <a:stretch/>
        </p:blipFill>
        <p:spPr>
          <a:xfrm>
            <a:off x="3087687" y="2109787"/>
            <a:ext cx="363537" cy="730250"/>
          </a:xfrm>
          <a:prstGeom prst="rect">
            <a:avLst/>
          </a:prstGeom>
          <a:noFill/>
          <a:ln>
            <a:noFill/>
          </a:ln>
        </p:spPr>
      </p:pic>
      <p:pic>
        <p:nvPicPr>
          <p:cNvPr descr="j0221905" id="690" name="Google Shape;690;p70"/>
          <p:cNvPicPr preferRelativeResize="0"/>
          <p:nvPr/>
        </p:nvPicPr>
        <p:blipFill rotWithShape="1">
          <a:blip r:embed="rId15">
            <a:alphaModFix/>
          </a:blip>
          <a:srcRect b="0" l="0" r="0" t="0"/>
          <a:stretch/>
        </p:blipFill>
        <p:spPr>
          <a:xfrm>
            <a:off x="2632075" y="3243262"/>
            <a:ext cx="473075" cy="727075"/>
          </a:xfrm>
          <a:prstGeom prst="rect">
            <a:avLst/>
          </a:prstGeom>
          <a:noFill/>
          <a:ln>
            <a:noFill/>
          </a:ln>
        </p:spPr>
      </p:pic>
      <p:pic>
        <p:nvPicPr>
          <p:cNvPr descr="j0212387" id="691" name="Google Shape;691;p70"/>
          <p:cNvPicPr preferRelativeResize="0"/>
          <p:nvPr/>
        </p:nvPicPr>
        <p:blipFill rotWithShape="1">
          <a:blip r:embed="rId11">
            <a:alphaModFix/>
          </a:blip>
          <a:srcRect b="0" l="0" r="0" t="0"/>
          <a:stretch/>
        </p:blipFill>
        <p:spPr>
          <a:xfrm>
            <a:off x="1935162" y="1624012"/>
            <a:ext cx="255587" cy="731837"/>
          </a:xfrm>
          <a:prstGeom prst="rect">
            <a:avLst/>
          </a:prstGeom>
          <a:noFill/>
          <a:ln>
            <a:noFill/>
          </a:ln>
        </p:spPr>
      </p:pic>
      <p:pic>
        <p:nvPicPr>
          <p:cNvPr descr="j0212373" id="692" name="Google Shape;692;p70"/>
          <p:cNvPicPr preferRelativeResize="0"/>
          <p:nvPr/>
        </p:nvPicPr>
        <p:blipFill rotWithShape="1">
          <a:blip r:embed="rId16">
            <a:alphaModFix/>
          </a:blip>
          <a:srcRect b="0" l="0" r="0" t="0"/>
          <a:stretch/>
        </p:blipFill>
        <p:spPr>
          <a:xfrm>
            <a:off x="2359025" y="1017587"/>
            <a:ext cx="328612" cy="725487"/>
          </a:xfrm>
          <a:prstGeom prst="rect">
            <a:avLst/>
          </a:prstGeom>
          <a:noFill/>
          <a:ln>
            <a:noFill/>
          </a:ln>
        </p:spPr>
      </p:pic>
      <p:cxnSp>
        <p:nvCxnSpPr>
          <p:cNvPr id="693" name="Google Shape;693;p70"/>
          <p:cNvCxnSpPr/>
          <p:nvPr/>
        </p:nvCxnSpPr>
        <p:spPr>
          <a:xfrm rot="10800000">
            <a:off x="3087687" y="1258887"/>
            <a:ext cx="122237" cy="971550"/>
          </a:xfrm>
          <a:prstGeom prst="straightConnector1">
            <a:avLst/>
          </a:prstGeom>
          <a:noFill/>
          <a:ln cap="flat" cmpd="sng" w="38100">
            <a:solidFill>
              <a:schemeClr val="dk1"/>
            </a:solidFill>
            <a:prstDash val="solid"/>
            <a:miter lim="800000"/>
            <a:headEnd len="med" w="med" type="none"/>
            <a:tailEnd len="med" w="med" type="none"/>
          </a:ln>
        </p:spPr>
      </p:cxnSp>
      <p:pic>
        <p:nvPicPr>
          <p:cNvPr descr="j0212409" id="694" name="Google Shape;694;p70"/>
          <p:cNvPicPr preferRelativeResize="0"/>
          <p:nvPr/>
        </p:nvPicPr>
        <p:blipFill rotWithShape="1">
          <a:blip r:embed="rId17">
            <a:alphaModFix/>
          </a:blip>
          <a:srcRect b="0" l="0" r="0" t="0"/>
          <a:stretch/>
        </p:blipFill>
        <p:spPr>
          <a:xfrm>
            <a:off x="3694112" y="1017587"/>
            <a:ext cx="495300" cy="723900"/>
          </a:xfrm>
          <a:prstGeom prst="rect">
            <a:avLst/>
          </a:prstGeom>
          <a:noFill/>
          <a:ln>
            <a:noFill/>
          </a:ln>
        </p:spPr>
      </p:pic>
      <p:pic>
        <p:nvPicPr>
          <p:cNvPr descr="j0212425" id="695" name="Google Shape;695;p70"/>
          <p:cNvPicPr preferRelativeResize="0"/>
          <p:nvPr/>
        </p:nvPicPr>
        <p:blipFill rotWithShape="1">
          <a:blip r:embed="rId18">
            <a:alphaModFix/>
          </a:blip>
          <a:srcRect b="0" l="0" r="0" t="0"/>
          <a:stretch/>
        </p:blipFill>
        <p:spPr>
          <a:xfrm>
            <a:off x="4422775" y="2413000"/>
            <a:ext cx="233362" cy="731837"/>
          </a:xfrm>
          <a:prstGeom prst="rect">
            <a:avLst/>
          </a:prstGeom>
          <a:noFill/>
          <a:ln>
            <a:noFill/>
          </a:ln>
        </p:spPr>
      </p:pic>
      <p:pic>
        <p:nvPicPr>
          <p:cNvPr descr="j0221905" id="696" name="Google Shape;696;p70"/>
          <p:cNvPicPr preferRelativeResize="0"/>
          <p:nvPr/>
        </p:nvPicPr>
        <p:blipFill rotWithShape="1">
          <a:blip r:embed="rId5">
            <a:alphaModFix/>
          </a:blip>
          <a:srcRect b="0" l="0" r="0" t="0"/>
          <a:stretch/>
        </p:blipFill>
        <p:spPr>
          <a:xfrm>
            <a:off x="5211762" y="1441450"/>
            <a:ext cx="473075" cy="725487"/>
          </a:xfrm>
          <a:prstGeom prst="rect">
            <a:avLst/>
          </a:prstGeom>
          <a:noFill/>
          <a:ln>
            <a:noFill/>
          </a:ln>
        </p:spPr>
      </p:pic>
      <p:pic>
        <p:nvPicPr>
          <p:cNvPr descr="j0212373" id="697" name="Google Shape;697;p70"/>
          <p:cNvPicPr preferRelativeResize="0"/>
          <p:nvPr/>
        </p:nvPicPr>
        <p:blipFill rotWithShape="1">
          <a:blip r:embed="rId9">
            <a:alphaModFix/>
          </a:blip>
          <a:srcRect b="0" l="0" r="0" t="0"/>
          <a:stretch/>
        </p:blipFill>
        <p:spPr>
          <a:xfrm>
            <a:off x="6061075" y="1017587"/>
            <a:ext cx="327025" cy="725487"/>
          </a:xfrm>
          <a:prstGeom prst="rect">
            <a:avLst/>
          </a:prstGeom>
          <a:noFill/>
          <a:ln>
            <a:noFill/>
          </a:ln>
        </p:spPr>
      </p:pic>
      <p:pic>
        <p:nvPicPr>
          <p:cNvPr descr="j0212405" id="698" name="Google Shape;698;p70"/>
          <p:cNvPicPr preferRelativeResize="0"/>
          <p:nvPr/>
        </p:nvPicPr>
        <p:blipFill rotWithShape="1">
          <a:blip r:embed="rId8">
            <a:alphaModFix/>
          </a:blip>
          <a:srcRect b="0" l="0" r="0" t="0"/>
          <a:stretch/>
        </p:blipFill>
        <p:spPr>
          <a:xfrm>
            <a:off x="5635625" y="592137"/>
            <a:ext cx="314325" cy="735012"/>
          </a:xfrm>
          <a:prstGeom prst="rect">
            <a:avLst/>
          </a:prstGeom>
          <a:noFill/>
          <a:ln>
            <a:noFill/>
          </a:ln>
        </p:spPr>
      </p:pic>
      <p:cxnSp>
        <p:nvCxnSpPr>
          <p:cNvPr id="699" name="Google Shape;699;p70"/>
          <p:cNvCxnSpPr/>
          <p:nvPr/>
        </p:nvCxnSpPr>
        <p:spPr>
          <a:xfrm flipH="1">
            <a:off x="5718171" y="2527636"/>
            <a:ext cx="508000" cy="609600"/>
          </a:xfrm>
          <a:prstGeom prst="straightConnector1">
            <a:avLst/>
          </a:prstGeom>
          <a:noFill/>
          <a:ln cap="flat" cmpd="sng" w="73025">
            <a:solidFill>
              <a:srgbClr val="FF3300"/>
            </a:solidFill>
            <a:prstDash val="solid"/>
            <a:round/>
            <a:headEnd len="med" w="med" type="none"/>
            <a:tailEnd len="med" w="med" type="triangle"/>
          </a:ln>
        </p:spPr>
      </p:cxnSp>
      <p:cxnSp>
        <p:nvCxnSpPr>
          <p:cNvPr id="700" name="Google Shape;700;p70"/>
          <p:cNvCxnSpPr/>
          <p:nvPr/>
        </p:nvCxnSpPr>
        <p:spPr>
          <a:xfrm flipH="1" rot="10800000">
            <a:off x="4181475" y="3138487"/>
            <a:ext cx="1439862" cy="403225"/>
          </a:xfrm>
          <a:prstGeom prst="straightConnector1">
            <a:avLst/>
          </a:prstGeom>
          <a:noFill/>
          <a:ln cap="flat" cmpd="sng" w="63500">
            <a:solidFill>
              <a:srgbClr val="FF3300"/>
            </a:solidFill>
            <a:prstDash val="solid"/>
            <a:miter lim="800000"/>
            <a:headEnd len="med" w="med" type="triangle"/>
            <a:tailEnd len="med" w="med" type="none"/>
          </a:ln>
        </p:spPr>
      </p:cxnSp>
      <p:cxnSp>
        <p:nvCxnSpPr>
          <p:cNvPr id="701" name="Google Shape;701;p70"/>
          <p:cNvCxnSpPr/>
          <p:nvPr/>
        </p:nvCxnSpPr>
        <p:spPr>
          <a:xfrm flipH="1" rot="10800000">
            <a:off x="2809875" y="3606800"/>
            <a:ext cx="1219200" cy="442912"/>
          </a:xfrm>
          <a:prstGeom prst="straightConnector1">
            <a:avLst/>
          </a:prstGeom>
          <a:noFill/>
          <a:ln cap="flat" cmpd="sng" w="63500">
            <a:solidFill>
              <a:srgbClr val="FF3300"/>
            </a:solidFill>
            <a:prstDash val="solid"/>
            <a:miter lim="800000"/>
            <a:headEnd len="med" w="med" type="triangle"/>
            <a:tailEnd len="med" w="med" type="none"/>
          </a:ln>
        </p:spPr>
      </p:cxnSp>
      <p:pic>
        <p:nvPicPr>
          <p:cNvPr descr="j0212387" id="702" name="Google Shape;702;p70"/>
          <p:cNvPicPr preferRelativeResize="0"/>
          <p:nvPr/>
        </p:nvPicPr>
        <p:blipFill rotWithShape="1">
          <a:blip r:embed="rId11">
            <a:alphaModFix/>
          </a:blip>
          <a:srcRect b="0" l="0" r="0" t="0"/>
          <a:stretch/>
        </p:blipFill>
        <p:spPr>
          <a:xfrm>
            <a:off x="6311900" y="1860550"/>
            <a:ext cx="255587" cy="731837"/>
          </a:xfrm>
          <a:prstGeom prst="rect">
            <a:avLst/>
          </a:prstGeom>
          <a:noFill/>
          <a:ln>
            <a:noFill/>
          </a:ln>
        </p:spPr>
      </p:pic>
      <p:sp>
        <p:nvSpPr>
          <p:cNvPr id="703" name="Google Shape;703;p70"/>
          <p:cNvSpPr/>
          <p:nvPr/>
        </p:nvSpPr>
        <p:spPr>
          <a:xfrm>
            <a:off x="4471987" y="2686050"/>
            <a:ext cx="180975" cy="180975"/>
          </a:xfrm>
          <a:prstGeom prst="ellipse">
            <a:avLst/>
          </a:prstGeom>
          <a:solidFill>
            <a:srgbClr val="A6A6A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04" name="Google Shape;704;p70"/>
          <p:cNvSpPr/>
          <p:nvPr/>
        </p:nvSpPr>
        <p:spPr>
          <a:xfrm>
            <a:off x="4029075" y="3487737"/>
            <a:ext cx="180975" cy="180975"/>
          </a:xfrm>
          <a:prstGeom prst="ellipse">
            <a:avLst/>
          </a:prstGeom>
          <a:solidFill>
            <a:srgbClr val="A6A6A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05" name="Google Shape;705;p70"/>
          <p:cNvSpPr/>
          <p:nvPr/>
        </p:nvSpPr>
        <p:spPr>
          <a:xfrm>
            <a:off x="5949950" y="4141787"/>
            <a:ext cx="180975" cy="180975"/>
          </a:xfrm>
          <a:prstGeom prst="ellipse">
            <a:avLst/>
          </a:prstGeom>
          <a:solidFill>
            <a:srgbClr val="A6A6A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06" name="Google Shape;706;p70"/>
          <p:cNvSpPr/>
          <p:nvPr/>
        </p:nvSpPr>
        <p:spPr>
          <a:xfrm>
            <a:off x="3603625" y="4383087"/>
            <a:ext cx="180975" cy="180975"/>
          </a:xfrm>
          <a:prstGeom prst="ellipse">
            <a:avLst/>
          </a:prstGeom>
          <a:solidFill>
            <a:srgbClr val="A6A6A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07" name="Google Shape;707;p70"/>
          <p:cNvSpPr/>
          <p:nvPr/>
        </p:nvSpPr>
        <p:spPr>
          <a:xfrm>
            <a:off x="4575175" y="4959350"/>
            <a:ext cx="180975" cy="180975"/>
          </a:xfrm>
          <a:prstGeom prst="ellipse">
            <a:avLst/>
          </a:prstGeom>
          <a:solidFill>
            <a:srgbClr val="A6A6A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08" name="Google Shape;708;p70"/>
          <p:cNvSpPr/>
          <p:nvPr/>
        </p:nvSpPr>
        <p:spPr>
          <a:xfrm>
            <a:off x="1603375" y="4403725"/>
            <a:ext cx="180975" cy="180975"/>
          </a:xfrm>
          <a:prstGeom prst="ellipse">
            <a:avLst/>
          </a:prstGeom>
          <a:solidFill>
            <a:srgbClr val="A6A6A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09" name="Google Shape;709;p70"/>
          <p:cNvSpPr/>
          <p:nvPr/>
        </p:nvSpPr>
        <p:spPr>
          <a:xfrm>
            <a:off x="2147887" y="3244850"/>
            <a:ext cx="180975" cy="180975"/>
          </a:xfrm>
          <a:prstGeom prst="ellipse">
            <a:avLst/>
          </a:prstGeom>
          <a:solidFill>
            <a:srgbClr val="A6A6A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j0212387" id="710" name="Google Shape;710;p70"/>
          <p:cNvPicPr preferRelativeResize="0"/>
          <p:nvPr/>
        </p:nvPicPr>
        <p:blipFill rotWithShape="1">
          <a:blip r:embed="rId19">
            <a:alphaModFix/>
          </a:blip>
          <a:srcRect b="0" l="0" r="0" t="0"/>
          <a:stretch/>
        </p:blipFill>
        <p:spPr>
          <a:xfrm>
            <a:off x="6303962" y="1924050"/>
            <a:ext cx="255587" cy="812800"/>
          </a:xfrm>
          <a:prstGeom prst="rect">
            <a:avLst/>
          </a:prstGeom>
          <a:noFill/>
          <a:ln>
            <a:noFill/>
          </a:ln>
        </p:spPr>
      </p:pic>
      <p:pic>
        <p:nvPicPr>
          <p:cNvPr descr="j0212405" id="711" name="Google Shape;711;p70"/>
          <p:cNvPicPr preferRelativeResize="0"/>
          <p:nvPr/>
        </p:nvPicPr>
        <p:blipFill rotWithShape="1">
          <a:blip r:embed="rId20">
            <a:alphaModFix/>
          </a:blip>
          <a:srcRect b="0" l="0" r="0" t="0"/>
          <a:stretch/>
        </p:blipFill>
        <p:spPr>
          <a:xfrm>
            <a:off x="3895725" y="2751137"/>
            <a:ext cx="314325" cy="814387"/>
          </a:xfrm>
          <a:prstGeom prst="rect">
            <a:avLst/>
          </a:prstGeom>
          <a:noFill/>
          <a:ln>
            <a:noFill/>
          </a:ln>
        </p:spPr>
      </p:pic>
      <p:sp>
        <p:nvSpPr>
          <p:cNvPr id="712" name="Google Shape;712;p70"/>
          <p:cNvSpPr/>
          <p:nvPr/>
        </p:nvSpPr>
        <p:spPr>
          <a:xfrm>
            <a:off x="2693987" y="3930650"/>
            <a:ext cx="180975" cy="180975"/>
          </a:xfrm>
          <a:prstGeom prst="ellipse">
            <a:avLst/>
          </a:prstGeom>
          <a:solidFill>
            <a:srgbClr val="A6A6A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13" name="Google Shape;713;p7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SIX DEGREES       </a:t>
            </a:r>
            <a:r>
              <a:rPr b="1" i="0" lang="en-US" sz="2000" u="none">
                <a:solidFill>
                  <a:srgbClr val="D9D9D9"/>
                </a:solidFill>
                <a:latin typeface="Helvetica Neue"/>
                <a:ea typeface="Helvetica Neue"/>
                <a:cs typeface="Helvetica Neue"/>
                <a:sym typeface="Helvetica Neue"/>
              </a:rPr>
              <a:t>small worlds</a:t>
            </a:r>
            <a:endParaRPr/>
          </a:p>
        </p:txBody>
      </p:sp>
      <p:sp>
        <p:nvSpPr>
          <p:cNvPr id="714" name="Google Shape;714;p70"/>
          <p:cNvSpPr txBox="1"/>
          <p:nvPr/>
        </p:nvSpPr>
        <p:spPr>
          <a:xfrm flipH="1">
            <a:off x="2057400"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500"/>
                                        <p:tgtEl>
                                          <p:spTgt spid="700"/>
                                        </p:tgtEl>
                                      </p:cBhvr>
                                    </p:animEffect>
                                  </p:childTnLst>
                                </p:cTn>
                              </p:par>
                              <p:par>
                                <p:cTn fill="hold" nodeType="with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500"/>
                                        <p:tgtEl>
                                          <p:spTgt spid="7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7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SIX DEGREES       </a:t>
            </a:r>
            <a:r>
              <a:rPr b="1" i="0" lang="en-US" sz="2000" u="none">
                <a:solidFill>
                  <a:srgbClr val="D9D9D9"/>
                </a:solidFill>
                <a:latin typeface="Helvetica Neue"/>
                <a:ea typeface="Helvetica Neue"/>
                <a:cs typeface="Helvetica Neue"/>
                <a:sym typeface="Helvetica Neue"/>
              </a:rPr>
              <a:t>1929: Frigyes Kartinthy</a:t>
            </a:r>
            <a:endParaRPr/>
          </a:p>
        </p:txBody>
      </p:sp>
      <p:sp>
        <p:nvSpPr>
          <p:cNvPr id="721" name="Google Shape;721;p71"/>
          <p:cNvSpPr txBox="1"/>
          <p:nvPr/>
        </p:nvSpPr>
        <p:spPr>
          <a:xfrm>
            <a:off x="792162" y="5308600"/>
            <a:ext cx="2728912" cy="368300"/>
          </a:xfrm>
          <a:prstGeom prst="rect">
            <a:avLst/>
          </a:prstGeom>
          <a:noFill/>
          <a:ln>
            <a:noFill/>
          </a:ln>
        </p:spPr>
        <p:txBody>
          <a:bodyPr anchorCtr="0" anchor="t" bIns="0" lIns="0" spcFirstLastPara="1" rIns="31725" wrap="square" tIns="0">
            <a:spAutoFit/>
          </a:bodyPr>
          <a:lstStyle/>
          <a:p>
            <a:pPr indent="0" lvl="0" marL="30162" marR="0" rtl="0" algn="l">
              <a:lnSpc>
                <a:spcPct val="100000"/>
              </a:lnSpc>
              <a:spcBef>
                <a:spcPts val="0"/>
              </a:spcBef>
              <a:spcAft>
                <a:spcPts val="0"/>
              </a:spcAft>
              <a:buClr>
                <a:srgbClr val="000000"/>
              </a:buClr>
              <a:buSzPts val="1200"/>
              <a:buFont typeface="Helvetica Neue"/>
              <a:buNone/>
            </a:pPr>
            <a:r>
              <a:rPr b="0" i="1" lang="en-US" sz="1200" u="none">
                <a:solidFill>
                  <a:srgbClr val="000000"/>
                </a:solidFill>
                <a:latin typeface="Helvetica Neue"/>
                <a:ea typeface="Helvetica Neue"/>
                <a:cs typeface="Helvetica Neue"/>
                <a:sym typeface="Helvetica Neue"/>
              </a:rPr>
              <a:t>Frigyes Karinthy (1887-1938)</a:t>
            </a:r>
            <a:endParaRPr/>
          </a:p>
          <a:p>
            <a:pPr indent="0" lvl="0" marL="30162" marR="0" rtl="0" algn="l">
              <a:lnSpc>
                <a:spcPct val="100000"/>
              </a:lnSpc>
              <a:spcBef>
                <a:spcPts val="0"/>
              </a:spcBef>
              <a:spcAft>
                <a:spcPts val="0"/>
              </a:spcAft>
              <a:buClr>
                <a:srgbClr val="000000"/>
              </a:buClr>
              <a:buSzPts val="1200"/>
              <a:buFont typeface="Helvetica Neue"/>
              <a:buNone/>
            </a:pPr>
            <a:r>
              <a:rPr b="0" i="1" lang="en-US" sz="1200" u="none">
                <a:solidFill>
                  <a:srgbClr val="000000"/>
                </a:solidFill>
                <a:latin typeface="Helvetica Neue"/>
                <a:ea typeface="Helvetica Neue"/>
                <a:cs typeface="Helvetica Neue"/>
                <a:sym typeface="Helvetica Neue"/>
              </a:rPr>
              <a:t>Hungarian Writer</a:t>
            </a:r>
            <a:endParaRPr/>
          </a:p>
        </p:txBody>
      </p:sp>
      <p:sp>
        <p:nvSpPr>
          <p:cNvPr id="722" name="Google Shape;722;p71"/>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sp>
        <p:nvSpPr>
          <p:cNvPr id="723" name="Google Shape;723;p71"/>
          <p:cNvSpPr txBox="1"/>
          <p:nvPr/>
        </p:nvSpPr>
        <p:spPr>
          <a:xfrm flipH="1">
            <a:off x="2057400"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724" name="Google Shape;724;p71"/>
          <p:cNvPicPr preferRelativeResize="0"/>
          <p:nvPr/>
        </p:nvPicPr>
        <p:blipFill rotWithShape="1">
          <a:blip r:embed="rId3">
            <a:alphaModFix/>
          </a:blip>
          <a:srcRect b="0" l="0" r="0" t="0"/>
          <a:stretch/>
        </p:blipFill>
        <p:spPr>
          <a:xfrm>
            <a:off x="236537" y="592137"/>
            <a:ext cx="3284537" cy="4627562"/>
          </a:xfrm>
          <a:prstGeom prst="rect">
            <a:avLst/>
          </a:prstGeom>
          <a:noFill/>
          <a:ln>
            <a:noFill/>
          </a:ln>
        </p:spPr>
      </p:pic>
      <p:sp>
        <p:nvSpPr>
          <p:cNvPr id="725" name="Google Shape;725;p71"/>
          <p:cNvSpPr txBox="1"/>
          <p:nvPr/>
        </p:nvSpPr>
        <p:spPr>
          <a:xfrm>
            <a:off x="3810000" y="1404937"/>
            <a:ext cx="5334000" cy="1600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“Look, Selma Lagerlöf just won the Nobel Prize for Literature, thus she is bound to know King Gustav of Sweden, after all he is the one who handed her the Prize, as required by tradition. King Gustav, to be sure, is a passionate tennis player, who always participates in international tournaments. He is known to have played Mr. Kehrling, whom he must therefore know for sure, and as it happens I myself know Mr. Kehrling quite well.” </a:t>
            </a:r>
            <a:endParaRPr/>
          </a:p>
        </p:txBody>
      </p:sp>
      <p:sp>
        <p:nvSpPr>
          <p:cNvPr id="726" name="Google Shape;726;p71"/>
          <p:cNvSpPr txBox="1"/>
          <p:nvPr/>
        </p:nvSpPr>
        <p:spPr>
          <a:xfrm>
            <a:off x="3810000" y="3251200"/>
            <a:ext cx="53340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"The worker knows the manager in the shop, who knows Ford; Ford is on friendly terms with the general director of Hearst Publications, who last year became good friends with Arpad Pasztor, someone I not only know, but to the best of my knowledge a good friend of mine. So I could easily ask him to send a telegram via the general director telling Ford that he should talk to the manager and have the worker in the shop quickly hammer together a car for me, as I happen to need one."</a:t>
            </a:r>
            <a:endParaRPr/>
          </a:p>
        </p:txBody>
      </p:sp>
      <p:sp>
        <p:nvSpPr>
          <p:cNvPr id="727" name="Google Shape;727;p71"/>
          <p:cNvSpPr txBox="1"/>
          <p:nvPr/>
        </p:nvSpPr>
        <p:spPr>
          <a:xfrm>
            <a:off x="3614737" y="646112"/>
            <a:ext cx="5622925"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1929: 	</a:t>
            </a:r>
            <a:r>
              <a:rPr b="0" i="1" lang="en-US" sz="1600" u="none">
                <a:solidFill>
                  <a:schemeClr val="dk1"/>
                </a:solidFill>
                <a:latin typeface="Arial"/>
                <a:ea typeface="Arial"/>
                <a:cs typeface="Arial"/>
                <a:sym typeface="Arial"/>
              </a:rPr>
              <a:t>Minden másképpen van </a:t>
            </a:r>
            <a:r>
              <a:rPr b="0" i="0" lang="en-US" sz="1600" u="none">
                <a:solidFill>
                  <a:schemeClr val="dk1"/>
                </a:solidFill>
                <a:latin typeface="Arial"/>
                <a:ea typeface="Arial"/>
                <a:cs typeface="Arial"/>
                <a:sym typeface="Arial"/>
              </a:rPr>
              <a:t>(Everything is Different) </a:t>
            </a:r>
            <a:endParaRPr/>
          </a:p>
          <a:p>
            <a:pPr indent="0" lvl="0" marL="0" marR="0" rtl="0" algn="l">
              <a:lnSpc>
                <a:spcPct val="100000"/>
              </a:lnSpc>
              <a:spcBef>
                <a:spcPts val="0"/>
              </a:spcBef>
              <a:spcAft>
                <a:spcPts val="0"/>
              </a:spcAft>
              <a:buClr>
                <a:schemeClr val="dk1"/>
              </a:buClr>
              <a:buSzPts val="1600"/>
              <a:buFont typeface="Arial"/>
              <a:buNone/>
            </a:pPr>
            <a:r>
              <a:rPr b="0" i="1" lang="en-US" sz="1600" u="none">
                <a:solidFill>
                  <a:schemeClr val="dk1"/>
                </a:solidFill>
                <a:latin typeface="Arial"/>
                <a:ea typeface="Arial"/>
                <a:cs typeface="Arial"/>
                <a:sym typeface="Arial"/>
              </a:rPr>
              <a:t>		Láncszemek </a:t>
            </a:r>
            <a:r>
              <a:rPr b="0" i="0" lang="en-US" sz="1600" u="none">
                <a:solidFill>
                  <a:schemeClr val="dk1"/>
                </a:solidFill>
                <a:latin typeface="Arial"/>
                <a:ea typeface="Arial"/>
                <a:cs typeface="Arial"/>
                <a:sym typeface="Arial"/>
              </a:rPr>
              <a:t>(Chains)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descr="stanley.png" id="732" name="Google Shape;732;p72"/>
          <p:cNvPicPr preferRelativeResize="0"/>
          <p:nvPr/>
        </p:nvPicPr>
        <p:blipFill rotWithShape="1">
          <a:blip r:embed="rId3">
            <a:alphaModFix amt="32155"/>
          </a:blip>
          <a:srcRect b="0" l="0" r="0" t="0"/>
          <a:stretch/>
        </p:blipFill>
        <p:spPr>
          <a:xfrm>
            <a:off x="0" y="0"/>
            <a:ext cx="9144000" cy="5715000"/>
          </a:xfrm>
          <a:prstGeom prst="rect">
            <a:avLst/>
          </a:prstGeom>
          <a:noFill/>
          <a:ln>
            <a:noFill/>
          </a:ln>
        </p:spPr>
      </p:pic>
      <p:sp>
        <p:nvSpPr>
          <p:cNvPr id="733" name="Google Shape;733;p7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SIX DEGREES       </a:t>
            </a:r>
            <a:r>
              <a:rPr b="1" i="0" lang="en-US" sz="2000" u="none">
                <a:solidFill>
                  <a:srgbClr val="D9D9D9"/>
                </a:solidFill>
                <a:latin typeface="Helvetica Neue"/>
                <a:ea typeface="Helvetica Neue"/>
                <a:cs typeface="Helvetica Neue"/>
                <a:sym typeface="Helvetica Neue"/>
              </a:rPr>
              <a:t>1967: Stanley Milgram</a:t>
            </a:r>
            <a:endParaRPr/>
          </a:p>
        </p:txBody>
      </p:sp>
      <p:sp>
        <p:nvSpPr>
          <p:cNvPr id="734" name="Google Shape;734;p72"/>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sp>
        <p:nvSpPr>
          <p:cNvPr id="735" name="Google Shape;735;p72"/>
          <p:cNvSpPr txBox="1"/>
          <p:nvPr/>
        </p:nvSpPr>
        <p:spPr>
          <a:xfrm flipH="1">
            <a:off x="2057400"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6" name="Google Shape;736;p72"/>
          <p:cNvSpPr txBox="1"/>
          <p:nvPr/>
        </p:nvSpPr>
        <p:spPr>
          <a:xfrm>
            <a:off x="0" y="636587"/>
            <a:ext cx="9144000" cy="50784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HOW TO TAKE PART IN THIS STUDY</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	ADD YOUR NAME TO THE ROSTER AT THE BOTTOM OF THIS SHEET, so that the next person who receives this letter will know who it came from.</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2.	DETACH ONE POSTCARD. FILL IT AND RETURN IT TO HARVARD UNIVERSITY. No stamp is needed. The postcard is very important. It allows us to keep track of the progress of the folder as it moves toward the target person.</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3.	IF YOU KNOW THE TARGET PERSON ON A PERSONAL BASIS, MAIL THIS FOLDER DIRECTLY TO HIM (HER). Do this only if you have previously met the target person and know each other on a first name basis.</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4.	IF YOU DO NOT KNOW THE TARGET PERSON ON A PERSONAL BASIS, DO NOT TRY TO CONTACT HIM DIRECTLY. INSTEAD, MAIL THIS FOLDER (POST CARDS AND ALL) TO A PERSONAL ACQUAINTANCE WHO IS MORE LIKELY THAN YOU TO KNOW THE TARGET PERSON. You may send the folder to a friend, relative or acquaintance, but it must be someone you know on a first name basis.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descr="stanley.png" id="741" name="Google Shape;741;p73"/>
          <p:cNvPicPr preferRelativeResize="0"/>
          <p:nvPr/>
        </p:nvPicPr>
        <p:blipFill rotWithShape="1">
          <a:blip r:embed="rId3">
            <a:alphaModFix amt="32155"/>
          </a:blip>
          <a:srcRect b="0" l="0" r="0" t="0"/>
          <a:stretch/>
        </p:blipFill>
        <p:spPr>
          <a:xfrm>
            <a:off x="0" y="0"/>
            <a:ext cx="9144000" cy="5715000"/>
          </a:xfrm>
          <a:prstGeom prst="rect">
            <a:avLst/>
          </a:prstGeom>
          <a:noFill/>
          <a:ln>
            <a:noFill/>
          </a:ln>
        </p:spPr>
      </p:pic>
      <p:sp>
        <p:nvSpPr>
          <p:cNvPr id="742" name="Google Shape;742;p7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SIX DEGREES       </a:t>
            </a:r>
            <a:r>
              <a:rPr b="1" i="0" lang="en-US" sz="2000" u="none">
                <a:solidFill>
                  <a:srgbClr val="D9D9D9"/>
                </a:solidFill>
                <a:latin typeface="Helvetica Neue"/>
                <a:ea typeface="Helvetica Neue"/>
                <a:cs typeface="Helvetica Neue"/>
                <a:sym typeface="Helvetica Neue"/>
              </a:rPr>
              <a:t>1967: Stanley Milgram</a:t>
            </a:r>
            <a:endParaRPr/>
          </a:p>
        </p:txBody>
      </p:sp>
      <p:sp>
        <p:nvSpPr>
          <p:cNvPr id="743" name="Google Shape;743;p73"/>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sp>
        <p:nvSpPr>
          <p:cNvPr id="744" name="Google Shape;744;p73"/>
          <p:cNvSpPr txBox="1"/>
          <p:nvPr/>
        </p:nvSpPr>
        <p:spPr>
          <a:xfrm flipH="1">
            <a:off x="2057400"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745" name="Google Shape;745;p73"/>
          <p:cNvPicPr preferRelativeResize="0"/>
          <p:nvPr/>
        </p:nvPicPr>
        <p:blipFill rotWithShape="1">
          <a:blip r:embed="rId4">
            <a:alphaModFix/>
          </a:blip>
          <a:srcRect b="0" l="0" r="0" t="0"/>
          <a:stretch/>
        </p:blipFill>
        <p:spPr>
          <a:xfrm>
            <a:off x="1752600" y="1054100"/>
            <a:ext cx="5346700" cy="432593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SIX DEGREES       </a:t>
            </a:r>
            <a:r>
              <a:rPr b="1" i="0" lang="en-US" sz="2000" u="none">
                <a:solidFill>
                  <a:srgbClr val="D9D9D9"/>
                </a:solidFill>
                <a:latin typeface="Helvetica Neue"/>
                <a:ea typeface="Helvetica Neue"/>
                <a:cs typeface="Helvetica Neue"/>
                <a:sym typeface="Helvetica Neue"/>
              </a:rPr>
              <a:t>1991: John Guare</a:t>
            </a:r>
            <a:endParaRPr/>
          </a:p>
        </p:txBody>
      </p:sp>
      <p:sp>
        <p:nvSpPr>
          <p:cNvPr id="752" name="Google Shape;752;p74"/>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sp>
        <p:nvSpPr>
          <p:cNvPr id="753" name="Google Shape;753;p74"/>
          <p:cNvSpPr txBox="1"/>
          <p:nvPr/>
        </p:nvSpPr>
        <p:spPr>
          <a:xfrm flipH="1">
            <a:off x="2057400"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4" name="Google Shape;754;p74"/>
          <p:cNvSpPr txBox="1"/>
          <p:nvPr/>
        </p:nvSpPr>
        <p:spPr>
          <a:xfrm>
            <a:off x="3521075" y="2190750"/>
            <a:ext cx="53340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"Everybody on this planet is separated by only six other people. Six degrees of separation. Between us and everybody else on this planet. The president of the United States. A gondolier in Venice…. It's not just the big names. It's anyone. A native in a rain forest. A Tierra del Fuegan. An Eskimo. I am bound to everyone on this planet by a trail of six people. It's a profound thought.  How every person is a new door, opening up into other worlds."</a:t>
            </a:r>
            <a:endParaRPr/>
          </a:p>
        </p:txBody>
      </p:sp>
      <p:pic>
        <p:nvPicPr>
          <p:cNvPr descr="F-six-degrees-separation-guare-cover.jpg" id="755" name="Google Shape;755;p74"/>
          <p:cNvPicPr preferRelativeResize="0"/>
          <p:nvPr/>
        </p:nvPicPr>
        <p:blipFill rotWithShape="1">
          <a:blip r:embed="rId3">
            <a:alphaModFix/>
          </a:blip>
          <a:srcRect b="0" l="0" r="0" t="0"/>
          <a:stretch/>
        </p:blipFill>
        <p:spPr>
          <a:xfrm>
            <a:off x="285750" y="877887"/>
            <a:ext cx="2800350" cy="438308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5"/>
          <p:cNvSpPr txBox="1"/>
          <p:nvPr/>
        </p:nvSpPr>
        <p:spPr>
          <a:xfrm>
            <a:off x="0" y="0"/>
            <a:ext cx="9144000" cy="5715000"/>
          </a:xfrm>
          <a:prstGeom prst="rect">
            <a:avLst/>
          </a:prstGeom>
          <a:solidFill>
            <a:schemeClr val="dk1"/>
          </a:solidFill>
          <a:ln>
            <a:noFill/>
          </a:ln>
          <a:effectLst>
            <a:outerShdw blurRad="63500" dir="5400000" dist="23000">
              <a:srgbClr val="80808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761" name="Google Shape;761;p75"/>
          <p:cNvPicPr preferRelativeResize="0"/>
          <p:nvPr/>
        </p:nvPicPr>
        <p:blipFill rotWithShape="1">
          <a:blip r:embed="rId3">
            <a:alphaModFix/>
          </a:blip>
          <a:srcRect b="0" l="0" r="0" t="0"/>
          <a:stretch/>
        </p:blipFill>
        <p:spPr>
          <a:xfrm>
            <a:off x="973137" y="434975"/>
            <a:ext cx="6842125" cy="5335587"/>
          </a:xfrm>
          <a:prstGeom prst="rect">
            <a:avLst/>
          </a:prstGeom>
          <a:noFill/>
          <a:ln>
            <a:noFill/>
          </a:ln>
        </p:spPr>
      </p:pic>
      <p:sp>
        <p:nvSpPr>
          <p:cNvPr id="762" name="Google Shape;762;p7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WWW: 19 DEGREES OF SEPARATION</a:t>
            </a:r>
            <a:endParaRPr/>
          </a:p>
        </p:txBody>
      </p:sp>
      <p:sp>
        <p:nvSpPr>
          <p:cNvPr id="763" name="Google Shape;763;p75"/>
          <p:cNvSpPr txBox="1"/>
          <p:nvPr/>
        </p:nvSpPr>
        <p:spPr>
          <a:xfrm>
            <a:off x="288925" y="5216525"/>
            <a:ext cx="1920875" cy="368300"/>
          </a:xfrm>
          <a:prstGeom prst="rect">
            <a:avLst/>
          </a:prstGeom>
          <a:noFill/>
          <a:ln>
            <a:noFill/>
          </a:ln>
        </p:spPr>
        <p:txBody>
          <a:bodyPr anchorCtr="0" anchor="t" bIns="0" lIns="0" spcFirstLastPara="1" rIns="31725" wrap="square" tIns="0">
            <a:spAutoFit/>
          </a:bodyPr>
          <a:lstStyle/>
          <a:p>
            <a:pPr indent="0" lvl="0" marL="30162" marR="0" rtl="0" algn="l">
              <a:lnSpc>
                <a:spcPct val="100000"/>
              </a:lnSpc>
              <a:spcBef>
                <a:spcPts val="0"/>
              </a:spcBef>
              <a:spcAft>
                <a:spcPts val="0"/>
              </a:spcAft>
              <a:buClr>
                <a:schemeClr val="lt1"/>
              </a:buClr>
              <a:buSzPts val="1200"/>
              <a:buFont typeface="Helvetica Neue"/>
              <a:buNone/>
            </a:pPr>
            <a:r>
              <a:rPr b="0" i="0" lang="en-US" sz="1200" u="none">
                <a:solidFill>
                  <a:schemeClr val="lt1"/>
                </a:solidFill>
                <a:latin typeface="Helvetica Neue"/>
                <a:ea typeface="Helvetica Neue"/>
                <a:cs typeface="Helvetica Neue"/>
                <a:sym typeface="Helvetica Neue"/>
              </a:rPr>
              <a:t>Image by </a:t>
            </a:r>
            <a:r>
              <a:rPr b="1" i="0" lang="en-US" sz="1200" u="none">
                <a:solidFill>
                  <a:schemeClr val="lt1"/>
                </a:solidFill>
                <a:latin typeface="Helvetica Neue"/>
                <a:ea typeface="Helvetica Neue"/>
                <a:cs typeface="Helvetica Neue"/>
                <a:sym typeface="Helvetica Neue"/>
              </a:rPr>
              <a:t>Matthew Hurst</a:t>
            </a:r>
            <a:endParaRPr/>
          </a:p>
          <a:p>
            <a:pPr indent="0" lvl="0" marL="30162" marR="0" rtl="0" algn="l">
              <a:lnSpc>
                <a:spcPct val="100000"/>
              </a:lnSpc>
              <a:spcBef>
                <a:spcPts val="0"/>
              </a:spcBef>
              <a:spcAft>
                <a:spcPts val="0"/>
              </a:spcAft>
              <a:buClr>
                <a:schemeClr val="lt1"/>
              </a:buClr>
              <a:buSzPts val="1200"/>
              <a:buFont typeface="Helvetica Neue"/>
              <a:buNone/>
            </a:pPr>
            <a:r>
              <a:rPr b="0" i="1" lang="en-US" sz="1200" u="none">
                <a:solidFill>
                  <a:schemeClr val="lt1"/>
                </a:solidFill>
                <a:latin typeface="Helvetica Neue"/>
                <a:ea typeface="Helvetica Neue"/>
                <a:cs typeface="Helvetica Neue"/>
                <a:sym typeface="Helvetica Neue"/>
              </a:rPr>
              <a:t>Blogosphere</a:t>
            </a:r>
            <a:endParaRPr/>
          </a:p>
        </p:txBody>
      </p:sp>
      <p:sp>
        <p:nvSpPr>
          <p:cNvPr id="764" name="Google Shape;764;p75"/>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DISTANCES IN RANDOM GRAPHS</a:t>
            </a:r>
            <a:endParaRPr/>
          </a:p>
        </p:txBody>
      </p:sp>
      <p:sp>
        <p:nvSpPr>
          <p:cNvPr id="771" name="Google Shape;771;p76"/>
          <p:cNvSpPr txBox="1"/>
          <p:nvPr/>
        </p:nvSpPr>
        <p:spPr>
          <a:xfrm>
            <a:off x="407987" y="898525"/>
            <a:ext cx="7813675" cy="246062"/>
          </a:xfrm>
          <a:prstGeom prst="rect">
            <a:avLst/>
          </a:prstGeom>
          <a:noFill/>
          <a:ln>
            <a:noFill/>
          </a:ln>
        </p:spPr>
        <p:txBody>
          <a:bodyPr anchorCtr="0" anchor="t" bIns="0" lIns="0" spcFirstLastPara="1" rIns="31725" wrap="square" tIns="0">
            <a:spAutoFit/>
          </a:bodyPr>
          <a:lstStyle/>
          <a:p>
            <a:pPr indent="0" lvl="0" marL="30162" marR="0" rtl="0" algn="l">
              <a:lnSpc>
                <a:spcPct val="100000"/>
              </a:lnSpc>
              <a:spcBef>
                <a:spcPts val="0"/>
              </a:spcBef>
              <a:spcAft>
                <a:spcPts val="0"/>
              </a:spcAft>
              <a:buClr>
                <a:srgbClr val="000000"/>
              </a:buClr>
              <a:buSzPts val="1600"/>
              <a:buFont typeface="Helvetica Neue"/>
              <a:buNone/>
            </a:pPr>
            <a:r>
              <a:rPr b="0" i="0" lang="en-US" sz="1600" u="none">
                <a:solidFill>
                  <a:srgbClr val="000000"/>
                </a:solidFill>
                <a:latin typeface="Helvetica Neue"/>
                <a:ea typeface="Helvetica Neue"/>
                <a:cs typeface="Helvetica Neue"/>
                <a:sym typeface="Helvetica Neue"/>
              </a:rPr>
              <a:t>Random graphs tend to have a tree-like topology with almost constant node degrees.</a:t>
            </a:r>
            <a:endParaRPr/>
          </a:p>
        </p:txBody>
      </p:sp>
      <p:sp>
        <p:nvSpPr>
          <p:cNvPr id="772" name="Google Shape;772;p76"/>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pic>
        <p:nvPicPr>
          <p:cNvPr id="773" name="Google Shape;773;p76"/>
          <p:cNvPicPr preferRelativeResize="0"/>
          <p:nvPr/>
        </p:nvPicPr>
        <p:blipFill rotWithShape="1">
          <a:blip r:embed="rId3">
            <a:alphaModFix/>
          </a:blip>
          <a:srcRect b="0" l="0" r="0" t="0"/>
          <a:stretch/>
        </p:blipFill>
        <p:spPr>
          <a:xfrm>
            <a:off x="7169150" y="4316412"/>
            <a:ext cx="1527175" cy="717550"/>
          </a:xfrm>
          <a:prstGeom prst="rect">
            <a:avLst/>
          </a:prstGeom>
          <a:noFill/>
          <a:ln>
            <a:noFill/>
          </a:ln>
        </p:spPr>
      </p:pic>
      <p:pic>
        <p:nvPicPr>
          <p:cNvPr id="774" name="Google Shape;774;p76"/>
          <p:cNvPicPr preferRelativeResize="0"/>
          <p:nvPr/>
        </p:nvPicPr>
        <p:blipFill rotWithShape="1">
          <a:blip r:embed="rId4">
            <a:alphaModFix/>
          </a:blip>
          <a:srcRect b="0" l="0" r="0" t="0"/>
          <a:stretch/>
        </p:blipFill>
        <p:spPr>
          <a:xfrm>
            <a:off x="100012" y="4289425"/>
            <a:ext cx="5761037" cy="781050"/>
          </a:xfrm>
          <a:prstGeom prst="rect">
            <a:avLst/>
          </a:prstGeom>
          <a:noFill/>
          <a:ln>
            <a:noFill/>
          </a:ln>
        </p:spPr>
      </p:pic>
      <p:sp>
        <p:nvSpPr>
          <p:cNvPr id="775" name="Google Shape;775;p76"/>
          <p:cNvSpPr/>
          <p:nvPr/>
        </p:nvSpPr>
        <p:spPr>
          <a:xfrm>
            <a:off x="6084887" y="4568825"/>
            <a:ext cx="290512" cy="228600"/>
          </a:xfrm>
          <a:prstGeom prst="rightArrow">
            <a:avLst>
              <a:gd fmla="val 50000" name="adj1"/>
              <a:gd fmla="val 50000" name="adj2"/>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776" name="Google Shape;776;p76"/>
          <p:cNvGrpSpPr/>
          <p:nvPr/>
        </p:nvGrpSpPr>
        <p:grpSpPr>
          <a:xfrm>
            <a:off x="407987" y="1865312"/>
            <a:ext cx="2227262" cy="2268537"/>
            <a:chOff x="758825" y="1865846"/>
            <a:chExt cx="2228277" cy="2268004"/>
          </a:xfrm>
        </p:grpSpPr>
        <p:sp>
          <p:nvSpPr>
            <p:cNvPr id="777" name="Google Shape;777;p76"/>
            <p:cNvSpPr/>
            <p:nvPr/>
          </p:nvSpPr>
          <p:spPr>
            <a:xfrm>
              <a:off x="1030411" y="3952918"/>
              <a:ext cx="181057" cy="180932"/>
            </a:xfrm>
            <a:prstGeom prst="ellipse">
              <a:avLst/>
            </a:prstGeom>
            <a:solidFill>
              <a:srgbClr val="A6A6A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78" name="Google Shape;778;p76"/>
            <p:cNvSpPr/>
            <p:nvPr/>
          </p:nvSpPr>
          <p:spPr>
            <a:xfrm>
              <a:off x="1384585" y="1865846"/>
              <a:ext cx="181057" cy="180932"/>
            </a:xfrm>
            <a:prstGeom prst="ellipse">
              <a:avLst/>
            </a:prstGeom>
            <a:solidFill>
              <a:srgbClr val="A6A6A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79" name="Google Shape;779;p76"/>
            <p:cNvSpPr/>
            <p:nvPr/>
          </p:nvSpPr>
          <p:spPr>
            <a:xfrm>
              <a:off x="1306762" y="3294260"/>
              <a:ext cx="181057" cy="180932"/>
            </a:xfrm>
            <a:prstGeom prst="ellipse">
              <a:avLst/>
            </a:prstGeom>
            <a:solidFill>
              <a:srgbClr val="77933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80" name="Google Shape;780;p76"/>
            <p:cNvSpPr/>
            <p:nvPr/>
          </p:nvSpPr>
          <p:spPr>
            <a:xfrm>
              <a:off x="758825" y="3019687"/>
              <a:ext cx="181057" cy="180932"/>
            </a:xfrm>
            <a:prstGeom prst="ellipse">
              <a:avLst/>
            </a:prstGeom>
            <a:solidFill>
              <a:srgbClr val="A6A6A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81" name="Google Shape;781;p76"/>
            <p:cNvSpPr/>
            <p:nvPr/>
          </p:nvSpPr>
          <p:spPr>
            <a:xfrm>
              <a:off x="1830875" y="2330874"/>
              <a:ext cx="181057" cy="180932"/>
            </a:xfrm>
            <a:prstGeom prst="ellipse">
              <a:avLst/>
            </a:prstGeom>
            <a:solidFill>
              <a:srgbClr val="77933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82" name="Google Shape;782;p76"/>
            <p:cNvSpPr/>
            <p:nvPr/>
          </p:nvSpPr>
          <p:spPr>
            <a:xfrm>
              <a:off x="1838817" y="2965725"/>
              <a:ext cx="181057" cy="180932"/>
            </a:xfrm>
            <a:prstGeom prst="ellipse">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83" name="Google Shape;783;p76"/>
            <p:cNvSpPr/>
            <p:nvPr/>
          </p:nvSpPr>
          <p:spPr>
            <a:xfrm>
              <a:off x="2377224" y="3283150"/>
              <a:ext cx="179470" cy="180932"/>
            </a:xfrm>
            <a:prstGeom prst="ellipse">
              <a:avLst/>
            </a:prstGeom>
            <a:solidFill>
              <a:srgbClr val="77933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84" name="Google Shape;784;p76"/>
            <p:cNvSpPr/>
            <p:nvPr/>
          </p:nvSpPr>
          <p:spPr>
            <a:xfrm>
              <a:off x="1992874" y="3708500"/>
              <a:ext cx="179470" cy="180932"/>
            </a:xfrm>
            <a:prstGeom prst="ellipse">
              <a:avLst/>
            </a:prstGeom>
            <a:solidFill>
              <a:srgbClr val="A6A6A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85" name="Google Shape;785;p76"/>
            <p:cNvSpPr/>
            <p:nvPr/>
          </p:nvSpPr>
          <p:spPr>
            <a:xfrm>
              <a:off x="2715516" y="2959376"/>
              <a:ext cx="181057" cy="182520"/>
            </a:xfrm>
            <a:prstGeom prst="ellipse">
              <a:avLst/>
            </a:prstGeom>
            <a:solidFill>
              <a:srgbClr val="A6A6A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86" name="Google Shape;786;p76"/>
            <p:cNvSpPr/>
            <p:nvPr/>
          </p:nvSpPr>
          <p:spPr>
            <a:xfrm>
              <a:off x="2806045" y="3733894"/>
              <a:ext cx="181057" cy="180932"/>
            </a:xfrm>
            <a:prstGeom prst="ellipse">
              <a:avLst/>
            </a:prstGeom>
            <a:solidFill>
              <a:srgbClr val="A6A6A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787" name="Google Shape;787;p76"/>
            <p:cNvCxnSpPr/>
            <p:nvPr/>
          </p:nvCxnSpPr>
          <p:spPr>
            <a:xfrm rot="-5400000">
              <a:off x="1563329" y="3017168"/>
              <a:ext cx="199978" cy="404996"/>
            </a:xfrm>
            <a:prstGeom prst="straightConnector1">
              <a:avLst/>
            </a:prstGeom>
            <a:noFill/>
            <a:ln cap="flat" cmpd="sng" w="25400">
              <a:solidFill>
                <a:schemeClr val="dk1"/>
              </a:solidFill>
              <a:prstDash val="solid"/>
              <a:miter lim="800000"/>
              <a:headEnd len="med" w="med" type="none"/>
              <a:tailEnd len="med" w="med" type="none"/>
            </a:ln>
          </p:spPr>
        </p:cxnSp>
        <p:cxnSp>
          <p:nvCxnSpPr>
            <p:cNvPr id="788" name="Google Shape;788;p76"/>
            <p:cNvCxnSpPr/>
            <p:nvPr/>
          </p:nvCxnSpPr>
          <p:spPr>
            <a:xfrm flipH="1" rot="5400000">
              <a:off x="1698415" y="2734795"/>
              <a:ext cx="453918" cy="7941"/>
            </a:xfrm>
            <a:prstGeom prst="straightConnector1">
              <a:avLst/>
            </a:prstGeom>
            <a:noFill/>
            <a:ln cap="flat" cmpd="sng" w="25400">
              <a:solidFill>
                <a:schemeClr val="dk1"/>
              </a:solidFill>
              <a:prstDash val="solid"/>
              <a:miter lim="800000"/>
              <a:headEnd len="med" w="med" type="none"/>
              <a:tailEnd len="med" w="med" type="none"/>
            </a:ln>
          </p:spPr>
        </p:cxnSp>
        <p:sp>
          <p:nvSpPr>
            <p:cNvPr id="789" name="Google Shape;789;p76"/>
            <p:cNvSpPr/>
            <p:nvPr/>
          </p:nvSpPr>
          <p:spPr>
            <a:xfrm>
              <a:off x="2239049" y="1916634"/>
              <a:ext cx="181057" cy="180932"/>
            </a:xfrm>
            <a:prstGeom prst="ellipse">
              <a:avLst/>
            </a:prstGeom>
            <a:solidFill>
              <a:srgbClr val="A6A6A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790" name="Google Shape;790;p76"/>
            <p:cNvCxnSpPr/>
            <p:nvPr/>
          </p:nvCxnSpPr>
          <p:spPr>
            <a:xfrm flipH="1" rot="-5400000">
              <a:off x="2103322" y="3009229"/>
              <a:ext cx="188868" cy="409762"/>
            </a:xfrm>
            <a:prstGeom prst="straightConnector1">
              <a:avLst/>
            </a:prstGeom>
            <a:noFill/>
            <a:ln cap="flat" cmpd="sng" w="25400">
              <a:solidFill>
                <a:schemeClr val="dk1"/>
              </a:solidFill>
              <a:prstDash val="solid"/>
              <a:miter lim="800000"/>
              <a:headEnd len="med" w="med" type="none"/>
              <a:tailEnd len="med" w="med" type="none"/>
            </a:ln>
          </p:spPr>
        </p:cxnSp>
        <p:cxnSp>
          <p:nvCxnSpPr>
            <p:cNvPr id="791" name="Google Shape;791;p76"/>
            <p:cNvCxnSpPr/>
            <p:nvPr/>
          </p:nvCxnSpPr>
          <p:spPr>
            <a:xfrm flipH="1" rot="-5400000">
              <a:off x="2520277" y="3448107"/>
              <a:ext cx="323774" cy="301762"/>
            </a:xfrm>
            <a:prstGeom prst="straightConnector1">
              <a:avLst/>
            </a:prstGeom>
            <a:noFill/>
            <a:ln cap="flat" cmpd="sng" w="25400">
              <a:solidFill>
                <a:schemeClr val="dk1"/>
              </a:solidFill>
              <a:prstDash val="solid"/>
              <a:miter lim="800000"/>
              <a:headEnd len="med" w="med" type="none"/>
              <a:tailEnd len="med" w="med" type="none"/>
            </a:ln>
          </p:spPr>
        </p:cxnSp>
        <p:cxnSp>
          <p:nvCxnSpPr>
            <p:cNvPr id="792" name="Google Shape;792;p76"/>
            <p:cNvCxnSpPr/>
            <p:nvPr/>
          </p:nvCxnSpPr>
          <p:spPr>
            <a:xfrm rot="-5400000">
              <a:off x="2540084" y="3106113"/>
              <a:ext cx="193629" cy="211233"/>
            </a:xfrm>
            <a:prstGeom prst="straightConnector1">
              <a:avLst/>
            </a:prstGeom>
            <a:noFill/>
            <a:ln cap="flat" cmpd="sng" w="25400">
              <a:solidFill>
                <a:schemeClr val="dk1"/>
              </a:solidFill>
              <a:prstDash val="solid"/>
              <a:miter lim="800000"/>
              <a:headEnd len="med" w="med" type="none"/>
              <a:tailEnd len="med" w="med" type="none"/>
            </a:ln>
          </p:spPr>
        </p:cxnSp>
        <p:cxnSp>
          <p:nvCxnSpPr>
            <p:cNvPr id="793" name="Google Shape;793;p76"/>
            <p:cNvCxnSpPr/>
            <p:nvPr/>
          </p:nvCxnSpPr>
          <p:spPr>
            <a:xfrm rot="5400000">
              <a:off x="2126387" y="3457646"/>
              <a:ext cx="296792" cy="255703"/>
            </a:xfrm>
            <a:prstGeom prst="straightConnector1">
              <a:avLst/>
            </a:prstGeom>
            <a:noFill/>
            <a:ln cap="flat" cmpd="sng" w="25400">
              <a:solidFill>
                <a:schemeClr val="dk1"/>
              </a:solidFill>
              <a:prstDash val="solid"/>
              <a:miter lim="800000"/>
              <a:headEnd len="med" w="med" type="none"/>
              <a:tailEnd len="med" w="med" type="none"/>
            </a:ln>
          </p:spPr>
        </p:cxnSp>
        <p:cxnSp>
          <p:nvCxnSpPr>
            <p:cNvPr id="794" name="Google Shape;794;p76"/>
            <p:cNvCxnSpPr/>
            <p:nvPr/>
          </p:nvCxnSpPr>
          <p:spPr>
            <a:xfrm rot="5400000">
              <a:off x="1038527" y="3621135"/>
              <a:ext cx="504706" cy="212822"/>
            </a:xfrm>
            <a:prstGeom prst="straightConnector1">
              <a:avLst/>
            </a:prstGeom>
            <a:noFill/>
            <a:ln cap="flat" cmpd="sng" w="25400">
              <a:solidFill>
                <a:schemeClr val="dk1"/>
              </a:solidFill>
              <a:prstDash val="solid"/>
              <a:miter lim="800000"/>
              <a:headEnd len="med" w="med" type="none"/>
              <a:tailEnd len="med" w="med" type="none"/>
            </a:ln>
          </p:spPr>
        </p:cxnSp>
        <p:cxnSp>
          <p:nvCxnSpPr>
            <p:cNvPr id="795" name="Google Shape;795;p76"/>
            <p:cNvCxnSpPr/>
            <p:nvPr/>
          </p:nvCxnSpPr>
          <p:spPr>
            <a:xfrm>
              <a:off x="939882" y="3110154"/>
              <a:ext cx="393879" cy="209501"/>
            </a:xfrm>
            <a:prstGeom prst="straightConnector1">
              <a:avLst/>
            </a:prstGeom>
            <a:noFill/>
            <a:ln cap="flat" cmpd="sng" w="25400">
              <a:solidFill>
                <a:schemeClr val="dk1"/>
              </a:solidFill>
              <a:prstDash val="solid"/>
              <a:miter lim="800000"/>
              <a:headEnd len="med" w="med" type="none"/>
              <a:tailEnd len="med" w="med" type="none"/>
            </a:ln>
          </p:spPr>
        </p:cxnSp>
        <p:cxnSp>
          <p:nvCxnSpPr>
            <p:cNvPr id="796" name="Google Shape;796;p76"/>
            <p:cNvCxnSpPr/>
            <p:nvPr/>
          </p:nvCxnSpPr>
          <p:spPr>
            <a:xfrm flipH="1" rot="-5400000">
              <a:off x="1529229" y="2029210"/>
              <a:ext cx="336471" cy="317645"/>
            </a:xfrm>
            <a:prstGeom prst="straightConnector1">
              <a:avLst/>
            </a:prstGeom>
            <a:noFill/>
            <a:ln cap="flat" cmpd="sng" w="25400">
              <a:solidFill>
                <a:schemeClr val="dk1"/>
              </a:solidFill>
              <a:prstDash val="solid"/>
              <a:miter lim="800000"/>
              <a:headEnd len="med" w="med" type="none"/>
              <a:tailEnd len="med" w="med" type="none"/>
            </a:ln>
          </p:spPr>
        </p:cxnSp>
        <p:cxnSp>
          <p:nvCxnSpPr>
            <p:cNvPr id="797" name="Google Shape;797;p76"/>
            <p:cNvCxnSpPr/>
            <p:nvPr/>
          </p:nvCxnSpPr>
          <p:spPr>
            <a:xfrm rot="5400000">
              <a:off x="1982650" y="2072868"/>
              <a:ext cx="285683" cy="281115"/>
            </a:xfrm>
            <a:prstGeom prst="straightConnector1">
              <a:avLst/>
            </a:prstGeom>
            <a:noFill/>
            <a:ln cap="flat" cmpd="sng" w="25400">
              <a:solidFill>
                <a:schemeClr val="dk1"/>
              </a:solidFill>
              <a:prstDash val="solid"/>
              <a:miter lim="800000"/>
              <a:headEnd len="med" w="med" type="none"/>
              <a:tailEnd len="med" w="med" type="none"/>
            </a:ln>
          </p:spPr>
        </p:cxnSp>
      </p:grpSp>
      <p:pic>
        <p:nvPicPr>
          <p:cNvPr id="798" name="Google Shape;798;p76"/>
          <p:cNvPicPr preferRelativeResize="0"/>
          <p:nvPr/>
        </p:nvPicPr>
        <p:blipFill rotWithShape="1">
          <a:blip r:embed="rId5">
            <a:alphaModFix/>
          </a:blip>
          <a:srcRect b="0" l="0" r="0" t="0"/>
          <a:stretch/>
        </p:blipFill>
        <p:spPr>
          <a:xfrm>
            <a:off x="3487737" y="1374775"/>
            <a:ext cx="5194300" cy="2333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RANDOM NETWORK MODEL</a:t>
            </a:r>
            <a:endParaRPr/>
          </a:p>
        </p:txBody>
      </p:sp>
      <p:sp>
        <p:nvSpPr>
          <p:cNvPr id="234" name="Google Shape;234;p32"/>
          <p:cNvSpPr txBox="1"/>
          <p:nvPr/>
        </p:nvSpPr>
        <p:spPr>
          <a:xfrm>
            <a:off x="830262" y="819150"/>
            <a:ext cx="806450" cy="6461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p=1/6</a:t>
            </a:r>
            <a:endParaRPr/>
          </a:p>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N=12</a:t>
            </a:r>
            <a:endParaRPr/>
          </a:p>
        </p:txBody>
      </p:sp>
      <p:sp>
        <p:nvSpPr>
          <p:cNvPr id="235" name="Google Shape;235;p32"/>
          <p:cNvSpPr txBox="1"/>
          <p:nvPr/>
        </p:nvSpPr>
        <p:spPr>
          <a:xfrm>
            <a:off x="1155700" y="4533900"/>
            <a:ext cx="57626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L=8</a:t>
            </a:r>
            <a:endParaRPr/>
          </a:p>
        </p:txBody>
      </p:sp>
      <p:sp>
        <p:nvSpPr>
          <p:cNvPr id="236" name="Google Shape;236;p32"/>
          <p:cNvSpPr txBox="1"/>
          <p:nvPr/>
        </p:nvSpPr>
        <p:spPr>
          <a:xfrm>
            <a:off x="4229100" y="4584700"/>
            <a:ext cx="70485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L=10</a:t>
            </a:r>
            <a:endParaRPr/>
          </a:p>
        </p:txBody>
      </p:sp>
      <p:sp>
        <p:nvSpPr>
          <p:cNvPr id="237" name="Google Shape;237;p32"/>
          <p:cNvSpPr txBox="1"/>
          <p:nvPr/>
        </p:nvSpPr>
        <p:spPr>
          <a:xfrm>
            <a:off x="7264400" y="4533900"/>
            <a:ext cx="57626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L=7</a:t>
            </a:r>
            <a:endParaRPr/>
          </a:p>
        </p:txBody>
      </p:sp>
      <p:pic>
        <p:nvPicPr>
          <p:cNvPr id="238" name="Google Shape;238;p32"/>
          <p:cNvPicPr preferRelativeResize="0"/>
          <p:nvPr/>
        </p:nvPicPr>
        <p:blipFill rotWithShape="1">
          <a:blip r:embed="rId3">
            <a:alphaModFix/>
          </a:blip>
          <a:srcRect b="0" l="0" r="0" t="0"/>
          <a:stretch/>
        </p:blipFill>
        <p:spPr>
          <a:xfrm>
            <a:off x="304800" y="1697037"/>
            <a:ext cx="8556625" cy="248126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7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DISTANCES IN RANDOM GRAPHS</a:t>
            </a:r>
            <a:endParaRPr/>
          </a:p>
        </p:txBody>
      </p:sp>
      <p:sp>
        <p:nvSpPr>
          <p:cNvPr id="805" name="Google Shape;805;p77"/>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pic>
        <p:nvPicPr>
          <p:cNvPr id="806" name="Google Shape;806;p77"/>
          <p:cNvPicPr preferRelativeResize="0"/>
          <p:nvPr/>
        </p:nvPicPr>
        <p:blipFill rotWithShape="1">
          <a:blip r:embed="rId3">
            <a:alphaModFix/>
          </a:blip>
          <a:srcRect b="0" l="0" r="0" t="0"/>
          <a:stretch/>
        </p:blipFill>
        <p:spPr>
          <a:xfrm>
            <a:off x="3824287" y="952500"/>
            <a:ext cx="1528762" cy="717550"/>
          </a:xfrm>
          <a:prstGeom prst="rect">
            <a:avLst/>
          </a:prstGeom>
          <a:noFill/>
          <a:ln>
            <a:noFill/>
          </a:ln>
        </p:spPr>
      </p:pic>
      <p:pic>
        <p:nvPicPr>
          <p:cNvPr id="807" name="Google Shape;807;p77"/>
          <p:cNvPicPr preferRelativeResize="0"/>
          <p:nvPr/>
        </p:nvPicPr>
        <p:blipFill rotWithShape="1">
          <a:blip r:embed="rId4">
            <a:alphaModFix/>
          </a:blip>
          <a:srcRect b="0" l="0" r="0" t="0"/>
          <a:stretch/>
        </p:blipFill>
        <p:spPr>
          <a:xfrm>
            <a:off x="3613150" y="2573337"/>
            <a:ext cx="1598612" cy="717550"/>
          </a:xfrm>
          <a:prstGeom prst="rect">
            <a:avLst/>
          </a:prstGeom>
          <a:noFill/>
          <a:ln>
            <a:noFill/>
          </a:ln>
        </p:spPr>
      </p:pic>
      <p:sp>
        <p:nvSpPr>
          <p:cNvPr id="808" name="Google Shape;808;p77"/>
          <p:cNvSpPr txBox="1"/>
          <p:nvPr/>
        </p:nvSpPr>
        <p:spPr>
          <a:xfrm>
            <a:off x="698500" y="3649662"/>
            <a:ext cx="8001000" cy="9223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We will call the </a:t>
            </a:r>
            <a:r>
              <a:rPr b="0" i="1" lang="en-US" sz="1800" u="none">
                <a:solidFill>
                  <a:schemeClr val="dk1"/>
                </a:solidFill>
                <a:latin typeface="Arial"/>
                <a:ea typeface="Arial"/>
                <a:cs typeface="Arial"/>
                <a:sym typeface="Arial"/>
              </a:rPr>
              <a:t>small world phenomena </a:t>
            </a:r>
            <a:r>
              <a:rPr b="0" i="0" lang="en-US" sz="1800" u="none">
                <a:solidFill>
                  <a:schemeClr val="dk1"/>
                </a:solidFill>
                <a:latin typeface="Arial"/>
                <a:ea typeface="Arial"/>
                <a:cs typeface="Arial"/>
                <a:sym typeface="Arial"/>
              </a:rPr>
              <a:t>the property that the average path length or the diameter depends logarithmically on the system size. Hence, ”small” means that ⟨d⟩ is proportional to log N, rather than N. </a:t>
            </a:r>
            <a:endParaRPr/>
          </a:p>
        </p:txBody>
      </p:sp>
      <p:sp>
        <p:nvSpPr>
          <p:cNvPr id="809" name="Google Shape;809;p77"/>
          <p:cNvSpPr txBox="1"/>
          <p:nvPr/>
        </p:nvSpPr>
        <p:spPr>
          <a:xfrm>
            <a:off x="698500" y="1670050"/>
            <a:ext cx="8191500" cy="64611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In most networks this offers a better approximation to the average distance between two randomly chosen nodes, ⟨d⟩, than to d</a:t>
            </a:r>
            <a:r>
              <a:rPr b="0" baseline="-25000" i="0" lang="en-US" sz="1800" u="none">
                <a:solidFill>
                  <a:schemeClr val="dk1"/>
                </a:solidFill>
                <a:latin typeface="Arial"/>
                <a:ea typeface="Arial"/>
                <a:cs typeface="Arial"/>
                <a:sym typeface="Arial"/>
              </a:rPr>
              <a:t>max </a:t>
            </a:r>
            <a:r>
              <a:rPr b="0" i="0" lang="en-US" sz="1800" u="none">
                <a:solidFill>
                  <a:schemeClr val="dk1"/>
                </a:solidFill>
                <a:latin typeface="Arial"/>
                <a:ea typeface="Arial"/>
                <a:cs typeface="Arial"/>
                <a:sym typeface="Arial"/>
              </a:rPr>
              <a:t>.</a:t>
            </a:r>
            <a:endParaRPr/>
          </a:p>
        </p:txBody>
      </p:sp>
      <p:sp>
        <p:nvSpPr>
          <p:cNvPr id="810" name="Google Shape;810;p77"/>
          <p:cNvSpPr txBox="1"/>
          <p:nvPr/>
        </p:nvSpPr>
        <p:spPr>
          <a:xfrm>
            <a:off x="698500" y="4754562"/>
            <a:ext cx="80010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The 1/log⟨k⟩ term implies that denser the network, the smaller will be the distance between the nodes.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78"/>
          <p:cNvSpPr txBox="1"/>
          <p:nvPr/>
        </p:nvSpPr>
        <p:spPr>
          <a:xfrm>
            <a:off x="304800" y="5086350"/>
            <a:ext cx="8647112"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Helvetica Neue"/>
              <a:buNone/>
            </a:pPr>
            <a:r>
              <a:rPr b="0" i="0" lang="en-US" sz="1600" u="none">
                <a:solidFill>
                  <a:srgbClr val="000000"/>
                </a:solidFill>
                <a:latin typeface="Helvetica Neue"/>
                <a:ea typeface="Helvetica Neue"/>
                <a:cs typeface="Helvetica Neue"/>
                <a:sym typeface="Helvetica Neue"/>
              </a:rPr>
              <a:t>Given the huge differences in scope, size, and average degree, the agreement is excellent.</a:t>
            </a:r>
            <a:endParaRPr/>
          </a:p>
        </p:txBody>
      </p:sp>
      <p:sp>
        <p:nvSpPr>
          <p:cNvPr id="816" name="Google Shape;816;p7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DISTANCES IN RANDOM GRAPHS        </a:t>
            </a:r>
            <a:r>
              <a:rPr b="1" i="0" lang="en-US" sz="2000" u="none">
                <a:solidFill>
                  <a:srgbClr val="D9D9D9"/>
                </a:solidFill>
                <a:latin typeface="Helvetica Neue"/>
                <a:ea typeface="Helvetica Neue"/>
                <a:cs typeface="Helvetica Neue"/>
                <a:sym typeface="Helvetica Neue"/>
              </a:rPr>
              <a:t>compare with real data</a:t>
            </a:r>
            <a:endParaRPr/>
          </a:p>
        </p:txBody>
      </p:sp>
      <p:sp>
        <p:nvSpPr>
          <p:cNvPr id="817" name="Google Shape;817;p78"/>
          <p:cNvSpPr txBox="1"/>
          <p:nvPr/>
        </p:nvSpPr>
        <p:spPr>
          <a:xfrm flipH="1">
            <a:off x="4470400"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818" name="Google Shape;818;p78"/>
          <p:cNvPicPr preferRelativeResize="0"/>
          <p:nvPr/>
        </p:nvPicPr>
        <p:blipFill rotWithShape="1">
          <a:blip r:embed="rId3">
            <a:alphaModFix/>
          </a:blip>
          <a:srcRect b="0" l="0" r="0" t="0"/>
          <a:stretch/>
        </p:blipFill>
        <p:spPr>
          <a:xfrm>
            <a:off x="173037" y="854075"/>
            <a:ext cx="8702675" cy="40862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7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Why are small worlds surprising?		Suprising compared to what?</a:t>
            </a:r>
            <a:endParaRPr/>
          </a:p>
        </p:txBody>
      </p:sp>
      <p:sp>
        <p:nvSpPr>
          <p:cNvPr id="825" name="Google Shape;825;p79"/>
          <p:cNvSpPr txBox="1"/>
          <p:nvPr/>
        </p:nvSpPr>
        <p:spPr>
          <a:xfrm flipH="1">
            <a:off x="4470400"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26" name="Google Shape;826;p79"/>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pic>
        <p:nvPicPr>
          <p:cNvPr descr="F-RG-Lattices-schematic-marci.jpg" id="827" name="Google Shape;827;p79"/>
          <p:cNvPicPr preferRelativeResize="0"/>
          <p:nvPr/>
        </p:nvPicPr>
        <p:blipFill rotWithShape="1">
          <a:blip r:embed="rId3">
            <a:alphaModFix/>
          </a:blip>
          <a:srcRect b="0" l="0" r="0" t="0"/>
          <a:stretch/>
        </p:blipFill>
        <p:spPr>
          <a:xfrm>
            <a:off x="0" y="1060450"/>
            <a:ext cx="9144000" cy="4152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pic>
        <p:nvPicPr>
          <p:cNvPr id="833" name="Google Shape;833;p80"/>
          <p:cNvPicPr preferRelativeResize="0"/>
          <p:nvPr/>
        </p:nvPicPr>
        <p:blipFill rotWithShape="1">
          <a:blip r:embed="rId3">
            <a:alphaModFix/>
          </a:blip>
          <a:srcRect b="0" l="0" r="0" t="0"/>
          <a:stretch/>
        </p:blipFill>
        <p:spPr>
          <a:xfrm>
            <a:off x="5092700" y="488950"/>
            <a:ext cx="3340100" cy="5257800"/>
          </a:xfrm>
          <a:prstGeom prst="rect">
            <a:avLst/>
          </a:prstGeom>
          <a:noFill/>
          <a:ln>
            <a:noFill/>
          </a:ln>
        </p:spPr>
      </p:pic>
      <p:sp>
        <p:nvSpPr>
          <p:cNvPr id="834" name="Google Shape;834;p8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Three, Four or Six Degrees? </a:t>
            </a:r>
            <a:endParaRPr/>
          </a:p>
        </p:txBody>
      </p:sp>
      <p:sp>
        <p:nvSpPr>
          <p:cNvPr id="835" name="Google Shape;835;p80"/>
          <p:cNvSpPr txBox="1"/>
          <p:nvPr/>
        </p:nvSpPr>
        <p:spPr>
          <a:xfrm>
            <a:off x="228600" y="1362075"/>
            <a:ext cx="5638800" cy="18367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For the globe’s  social networks: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⟨k⟩ ≃ 10</a:t>
            </a:r>
            <a:r>
              <a:rPr b="0" baseline="30000" i="0" lang="en-US" sz="2000" u="none">
                <a:solidFill>
                  <a:schemeClr val="dk1"/>
                </a:solidFill>
                <a:latin typeface="Arial"/>
                <a:ea typeface="Arial"/>
                <a:cs typeface="Arial"/>
                <a:sym typeface="Arial"/>
              </a:rPr>
              <a:t>3</a:t>
            </a:r>
            <a:endParaRPr/>
          </a:p>
          <a:p>
            <a:pPr indent="0" lvl="0" marL="0" marR="0" rtl="0" algn="l">
              <a:lnSpc>
                <a:spcPct val="100000"/>
              </a:lnSpc>
              <a:spcBef>
                <a:spcPts val="0"/>
              </a:spcBef>
              <a:spcAft>
                <a:spcPts val="0"/>
              </a:spcAft>
              <a:buClr>
                <a:schemeClr val="dk1"/>
              </a:buClr>
              <a:buSzPts val="2000"/>
              <a:buFont typeface="Arial"/>
              <a:buNone/>
            </a:pPr>
            <a:r>
              <a:t/>
            </a:r>
            <a:endParaRPr b="0" baseline="3000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N ≃ 7 × 10</a:t>
            </a:r>
            <a:r>
              <a:rPr b="0" baseline="30000" i="0" lang="en-US" sz="2000" u="none">
                <a:solidFill>
                  <a:schemeClr val="dk1"/>
                </a:solidFill>
                <a:latin typeface="Arial"/>
                <a:ea typeface="Arial"/>
                <a:cs typeface="Arial"/>
                <a:sym typeface="Arial"/>
              </a:rPr>
              <a:t>9</a:t>
            </a:r>
            <a:r>
              <a:rPr b="0" i="0" lang="en-US" sz="2000" u="none">
                <a:solidFill>
                  <a:schemeClr val="dk1"/>
                </a:solidFill>
                <a:latin typeface="Arial"/>
                <a:ea typeface="Arial"/>
                <a:cs typeface="Arial"/>
                <a:sym typeface="Arial"/>
              </a:rPr>
              <a:t> for the world’s population. </a:t>
            </a:r>
            <a:endParaRPr/>
          </a:p>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pic>
        <p:nvPicPr>
          <p:cNvPr id="836" name="Google Shape;836;p80"/>
          <p:cNvPicPr preferRelativeResize="0"/>
          <p:nvPr/>
        </p:nvPicPr>
        <p:blipFill rotWithShape="1">
          <a:blip r:embed="rId4">
            <a:alphaModFix/>
          </a:blip>
          <a:srcRect b="0" l="0" r="0" t="0"/>
          <a:stretch/>
        </p:blipFill>
        <p:spPr>
          <a:xfrm>
            <a:off x="446087" y="3619500"/>
            <a:ext cx="3795712" cy="97631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81"/>
          <p:cNvSpPr txBox="1"/>
          <p:nvPr/>
        </p:nvSpPr>
        <p:spPr>
          <a:xfrm>
            <a:off x="288925" y="5216525"/>
            <a:ext cx="1920875" cy="368300"/>
          </a:xfrm>
          <a:prstGeom prst="rect">
            <a:avLst/>
          </a:prstGeom>
          <a:noFill/>
          <a:ln>
            <a:noFill/>
          </a:ln>
        </p:spPr>
        <p:txBody>
          <a:bodyPr anchorCtr="0" anchor="t" bIns="0" lIns="0" spcFirstLastPara="1" rIns="31725" wrap="square" tIns="0">
            <a:spAutoFit/>
          </a:bodyPr>
          <a:lstStyle/>
          <a:p>
            <a:pPr indent="0" lvl="0" marL="30162" marR="0" rtl="0" algn="l">
              <a:lnSpc>
                <a:spcPct val="100000"/>
              </a:lnSpc>
              <a:spcBef>
                <a:spcPts val="0"/>
              </a:spcBef>
              <a:spcAft>
                <a:spcPts val="0"/>
              </a:spcAft>
              <a:buClr>
                <a:schemeClr val="lt1"/>
              </a:buClr>
              <a:buSzPts val="1200"/>
              <a:buFont typeface="Helvetica Neue"/>
              <a:buNone/>
            </a:pPr>
            <a:r>
              <a:rPr b="0" i="0" lang="en-US" sz="1200" u="none">
                <a:solidFill>
                  <a:schemeClr val="lt1"/>
                </a:solidFill>
                <a:latin typeface="Helvetica Neue"/>
                <a:ea typeface="Helvetica Neue"/>
                <a:cs typeface="Helvetica Neue"/>
                <a:sym typeface="Helvetica Neue"/>
              </a:rPr>
              <a:t>Image by </a:t>
            </a:r>
            <a:r>
              <a:rPr b="1" i="0" lang="en-US" sz="1200" u="none">
                <a:solidFill>
                  <a:schemeClr val="lt1"/>
                </a:solidFill>
                <a:latin typeface="Helvetica Neue"/>
                <a:ea typeface="Helvetica Neue"/>
                <a:cs typeface="Helvetica Neue"/>
                <a:sym typeface="Helvetica Neue"/>
              </a:rPr>
              <a:t>Matthew Hurst</a:t>
            </a:r>
            <a:endParaRPr/>
          </a:p>
          <a:p>
            <a:pPr indent="0" lvl="0" marL="30162" marR="0" rtl="0" algn="l">
              <a:lnSpc>
                <a:spcPct val="100000"/>
              </a:lnSpc>
              <a:spcBef>
                <a:spcPts val="0"/>
              </a:spcBef>
              <a:spcAft>
                <a:spcPts val="0"/>
              </a:spcAft>
              <a:buClr>
                <a:schemeClr val="lt1"/>
              </a:buClr>
              <a:buSzPts val="1200"/>
              <a:buFont typeface="Helvetica Neue"/>
              <a:buNone/>
            </a:pPr>
            <a:r>
              <a:rPr b="0" i="1" lang="en-US" sz="1200" u="none">
                <a:solidFill>
                  <a:schemeClr val="lt1"/>
                </a:solidFill>
                <a:latin typeface="Helvetica Neue"/>
                <a:ea typeface="Helvetica Neue"/>
                <a:cs typeface="Helvetica Neue"/>
                <a:sym typeface="Helvetica Neue"/>
              </a:rPr>
              <a:t>Blogosphere</a:t>
            </a:r>
            <a:endParaRPr/>
          </a:p>
        </p:txBody>
      </p:sp>
      <p:pic>
        <p:nvPicPr>
          <p:cNvPr descr="3.13_v6.pdf" id="842" name="Google Shape;842;p81"/>
          <p:cNvPicPr preferRelativeResize="0"/>
          <p:nvPr/>
        </p:nvPicPr>
        <p:blipFill rotWithShape="1">
          <a:blip r:embed="rId3">
            <a:alphaModFix/>
          </a:blip>
          <a:srcRect b="0" l="0" r="0" t="0"/>
          <a:stretch/>
        </p:blipFill>
        <p:spPr>
          <a:xfrm>
            <a:off x="0" y="-293687"/>
            <a:ext cx="8801100" cy="6800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82"/>
          <p:cNvSpPr txBox="1"/>
          <p:nvPr/>
        </p:nvSpPr>
        <p:spPr>
          <a:xfrm>
            <a:off x="0" y="2133600"/>
            <a:ext cx="9144000" cy="144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Clustering coefficient</a:t>
            </a:r>
            <a:endParaRPr/>
          </a:p>
          <a:p>
            <a:pPr indent="0" lvl="0" marL="0" marR="0" rtl="0" algn="l">
              <a:lnSpc>
                <a:spcPct val="100000"/>
              </a:lnSpc>
              <a:spcBef>
                <a:spcPts val="0"/>
              </a:spcBef>
              <a:spcAft>
                <a:spcPts val="0"/>
              </a:spcAft>
              <a:buNone/>
            </a:pPr>
            <a:r>
              <a:t/>
            </a:r>
            <a:endParaRPr b="0" i="0" sz="4400" u="none">
              <a:solidFill>
                <a:schemeClr val="dk1"/>
              </a:solidFill>
              <a:latin typeface="Arial"/>
              <a:ea typeface="Arial"/>
              <a:cs typeface="Arial"/>
              <a:sym typeface="Arial"/>
            </a:endParaRPr>
          </a:p>
        </p:txBody>
      </p:sp>
      <p:sp>
        <p:nvSpPr>
          <p:cNvPr id="848" name="Google Shape;848;p8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Arial"/>
              <a:buNone/>
            </a:pPr>
            <a:r>
              <a:rPr b="1" i="0" lang="en-US" sz="2000" u="none">
                <a:solidFill>
                  <a:srgbClr val="FFFFFF"/>
                </a:solidFill>
                <a:latin typeface="Arial"/>
                <a:ea typeface="Arial"/>
                <a:cs typeface="Arial"/>
                <a:sym typeface="Arial"/>
              </a:rPr>
              <a:t>Section 9					</a:t>
            </a:r>
            <a:endParaRPr b="0" i="0" sz="1600" u="none">
              <a:solidFill>
                <a:srgbClr val="FFFFFF"/>
              </a:solidFill>
              <a:latin typeface="Arial"/>
              <a:ea typeface="Arial"/>
              <a:cs typeface="Arial"/>
              <a:sym typeface="Arial"/>
            </a:endParaRPr>
          </a:p>
          <a:p>
            <a:pPr indent="0" lvl="0" marL="0" marR="0" rtl="0" algn="l">
              <a:lnSpc>
                <a:spcPct val="100000"/>
              </a:lnSpc>
              <a:spcBef>
                <a:spcPts val="320"/>
              </a:spcBef>
              <a:spcAft>
                <a:spcPts val="0"/>
              </a:spcAft>
              <a:buClr>
                <a:schemeClr val="dk1"/>
              </a:buClr>
              <a:buSzPts val="1600"/>
              <a:buFont typeface="Arial"/>
              <a:buNone/>
            </a:pPr>
            <a:r>
              <a:t/>
            </a:r>
            <a:endParaRPr b="0" i="0" sz="1600" u="non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a:solidFill>
                <a:srgbClr val="FFFFFF"/>
              </a:solidFill>
              <a:latin typeface="Arial"/>
              <a:ea typeface="Arial"/>
              <a:cs typeface="Arial"/>
              <a:sym typeface="Arial"/>
            </a:endParaRPr>
          </a:p>
        </p:txBody>
      </p:sp>
      <p:sp>
        <p:nvSpPr>
          <p:cNvPr id="849" name="Google Shape;849;p82"/>
          <p:cNvSpPr txBox="1"/>
          <p:nvPr/>
        </p:nvSpPr>
        <p:spPr>
          <a:xfrm flipH="1">
            <a:off x="2819400"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83"/>
          <p:cNvSpPr txBox="1"/>
          <p:nvPr/>
        </p:nvSpPr>
        <p:spPr>
          <a:xfrm>
            <a:off x="758825" y="1819275"/>
            <a:ext cx="7924800" cy="1092200"/>
          </a:xfrm>
          <a:prstGeom prst="rect">
            <a:avLst/>
          </a:prstGeom>
          <a:noFill/>
          <a:ln>
            <a:noFill/>
          </a:ln>
        </p:spPr>
        <p:txBody>
          <a:bodyPr anchorCtr="0" anchor="t" bIns="45700" lIns="91425" spcFirstLastPara="1" rIns="91425" wrap="square" tIns="45700">
            <a:spAutoFit/>
          </a:bodyPr>
          <a:lstStyle/>
          <a:p>
            <a:pPr indent="0" lvl="0" marL="0" marR="0" rtl="0" algn="l">
              <a:lnSpc>
                <a:spcPct val="0"/>
              </a:lnSpc>
              <a:spcBef>
                <a:spcPts val="0"/>
              </a:spcBef>
              <a:spcAft>
                <a:spcPts val="0"/>
              </a:spcAft>
              <a:buClr>
                <a:schemeClr val="dk1"/>
              </a:buClr>
              <a:buSzPts val="2400"/>
              <a:buFont typeface="Arial"/>
              <a:buNone/>
            </a:pPr>
            <a:r>
              <a:t/>
            </a:r>
            <a:endParaRPr b="0" i="0" sz="2400" u="none">
              <a:solidFill>
                <a:schemeClr val="dk1"/>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Since edges are independent and have the same probability </a:t>
            </a:r>
            <a:r>
              <a:rPr b="0" i="1" lang="en-US" sz="1600" u="none">
                <a:solidFill>
                  <a:schemeClr val="dk1"/>
                </a:solidFill>
                <a:latin typeface="Helvetica Neue"/>
                <a:ea typeface="Helvetica Neue"/>
                <a:cs typeface="Helvetica Neue"/>
                <a:sym typeface="Helvetica Neue"/>
              </a:rPr>
              <a:t>p</a:t>
            </a:r>
            <a:r>
              <a:rPr b="0" i="0" lang="en-US" sz="1600" u="none">
                <a:solidFill>
                  <a:schemeClr val="dk1"/>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None/>
            </a:pPr>
            <a:r>
              <a:t/>
            </a:r>
            <a:endParaRPr b="0" i="0" sz="1600" u="none">
              <a:solidFill>
                <a:schemeClr val="dk1"/>
              </a:solidFill>
              <a:latin typeface="Helvetica Neue"/>
              <a:ea typeface="Helvetica Neue"/>
              <a:cs typeface="Helvetica Neue"/>
              <a:sym typeface="Helvetica Neue"/>
            </a:endParaRPr>
          </a:p>
        </p:txBody>
      </p:sp>
      <p:pic>
        <p:nvPicPr>
          <p:cNvPr id="856" name="Google Shape;856;p83"/>
          <p:cNvPicPr preferRelativeResize="0"/>
          <p:nvPr/>
        </p:nvPicPr>
        <p:blipFill rotWithShape="1">
          <a:blip r:embed="rId3">
            <a:alphaModFix/>
          </a:blip>
          <a:srcRect b="0" l="0" r="0" t="0"/>
          <a:stretch/>
        </p:blipFill>
        <p:spPr>
          <a:xfrm>
            <a:off x="1273175" y="2730500"/>
            <a:ext cx="1555750" cy="615950"/>
          </a:xfrm>
          <a:prstGeom prst="rect">
            <a:avLst/>
          </a:prstGeom>
          <a:noFill/>
          <a:ln>
            <a:noFill/>
          </a:ln>
        </p:spPr>
      </p:pic>
      <p:sp>
        <p:nvSpPr>
          <p:cNvPr id="857" name="Google Shape;857;p83"/>
          <p:cNvSpPr/>
          <p:nvPr/>
        </p:nvSpPr>
        <p:spPr>
          <a:xfrm>
            <a:off x="3360737" y="2922587"/>
            <a:ext cx="290512" cy="217487"/>
          </a:xfrm>
          <a:prstGeom prst="rightArrow">
            <a:avLst>
              <a:gd fmla="val 16472" name="adj1"/>
              <a:gd fmla="val 50000" name="adj2"/>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58" name="Google Shape;858;p83"/>
          <p:cNvSpPr txBox="1"/>
          <p:nvPr/>
        </p:nvSpPr>
        <p:spPr>
          <a:xfrm>
            <a:off x="692150" y="3695700"/>
            <a:ext cx="6248400" cy="1323975"/>
          </a:xfrm>
          <a:prstGeom prst="rect">
            <a:avLst/>
          </a:prstGeom>
          <a:noFill/>
          <a:ln>
            <a:noFill/>
          </a:ln>
        </p:spPr>
        <p:txBody>
          <a:bodyPr anchorCtr="0" anchor="t" bIns="45700" lIns="91425" spcFirstLastPara="1" rIns="91425" wrap="square" tIns="45700">
            <a:spAutoFit/>
          </a:bodyPr>
          <a:lstStyle/>
          <a:p>
            <a:pPr indent="-101600" lvl="0" marL="0" marR="0" rtl="0" algn="l">
              <a:lnSpc>
                <a:spcPct val="100000"/>
              </a:lnSpc>
              <a:spcBef>
                <a:spcPts val="0"/>
              </a:spcBef>
              <a:spcAft>
                <a:spcPts val="0"/>
              </a:spcAft>
              <a:buClr>
                <a:srgbClr val="17375E"/>
              </a:buClr>
              <a:buSzPts val="1600"/>
              <a:buFont typeface="Arial"/>
              <a:buChar char="•"/>
            </a:pPr>
            <a:r>
              <a:rPr b="0" i="0" lang="en-US" sz="1600" u="none">
                <a:solidFill>
                  <a:srgbClr val="17375E"/>
                </a:solidFill>
                <a:latin typeface="Helvetica Neue"/>
                <a:ea typeface="Helvetica Neue"/>
                <a:cs typeface="Helvetica Neue"/>
                <a:sym typeface="Helvetica Neue"/>
              </a:rPr>
              <a:t>The clustering coefficient of random graphs is small.</a:t>
            </a:r>
            <a:endParaRPr/>
          </a:p>
          <a:p>
            <a:pPr indent="0" lvl="0" marL="0" marR="0" rtl="0" algn="l">
              <a:lnSpc>
                <a:spcPct val="100000"/>
              </a:lnSpc>
              <a:spcBef>
                <a:spcPts val="0"/>
              </a:spcBef>
              <a:spcAft>
                <a:spcPts val="0"/>
              </a:spcAft>
              <a:buClr>
                <a:schemeClr val="dk1"/>
              </a:buClr>
              <a:buSzPts val="1600"/>
              <a:buFont typeface="Arial"/>
              <a:buNone/>
            </a:pPr>
            <a:r>
              <a:t/>
            </a:r>
            <a:endParaRPr b="0" i="0" sz="1600" u="none">
              <a:solidFill>
                <a:srgbClr val="17375E"/>
              </a:solidFill>
              <a:latin typeface="Helvetica Neue"/>
              <a:ea typeface="Helvetica Neue"/>
              <a:cs typeface="Helvetica Neue"/>
              <a:sym typeface="Helvetica Neue"/>
            </a:endParaRPr>
          </a:p>
          <a:p>
            <a:pPr indent="-101600" lvl="0" marL="0" marR="0" rtl="0" algn="l">
              <a:lnSpc>
                <a:spcPct val="100000"/>
              </a:lnSpc>
              <a:spcBef>
                <a:spcPts val="0"/>
              </a:spcBef>
              <a:spcAft>
                <a:spcPts val="0"/>
              </a:spcAft>
              <a:buClr>
                <a:srgbClr val="17375E"/>
              </a:buClr>
              <a:buSzPts val="1600"/>
              <a:buFont typeface="Arial"/>
              <a:buChar char="•"/>
            </a:pPr>
            <a:r>
              <a:rPr b="0" i="0" lang="en-US" sz="1600" u="none">
                <a:solidFill>
                  <a:srgbClr val="17375E"/>
                </a:solidFill>
                <a:latin typeface="Helvetica Neue"/>
                <a:ea typeface="Helvetica Neue"/>
                <a:cs typeface="Helvetica Neue"/>
                <a:sym typeface="Helvetica Neue"/>
              </a:rPr>
              <a:t>For fixed degree C decreases with the system size N.</a:t>
            </a:r>
            <a:endParaRPr/>
          </a:p>
          <a:p>
            <a:pPr indent="0" lvl="0" marL="0" marR="0" rtl="0" algn="l">
              <a:lnSpc>
                <a:spcPct val="100000"/>
              </a:lnSpc>
              <a:spcBef>
                <a:spcPts val="0"/>
              </a:spcBef>
              <a:spcAft>
                <a:spcPts val="0"/>
              </a:spcAft>
              <a:buClr>
                <a:schemeClr val="dk1"/>
              </a:buClr>
              <a:buSzPts val="1600"/>
              <a:buFont typeface="Arial"/>
              <a:buNone/>
            </a:pPr>
            <a:r>
              <a:t/>
            </a:r>
            <a:endParaRPr b="0" i="0" sz="1600" u="none">
              <a:solidFill>
                <a:srgbClr val="17375E"/>
              </a:solidFill>
              <a:latin typeface="Helvetica Neue"/>
              <a:ea typeface="Helvetica Neue"/>
              <a:cs typeface="Helvetica Neue"/>
              <a:sym typeface="Helvetica Neue"/>
            </a:endParaRPr>
          </a:p>
          <a:p>
            <a:pPr indent="-101600" lvl="0" marL="0" marR="0" rtl="0" algn="l">
              <a:lnSpc>
                <a:spcPct val="100000"/>
              </a:lnSpc>
              <a:spcBef>
                <a:spcPts val="0"/>
              </a:spcBef>
              <a:spcAft>
                <a:spcPts val="0"/>
              </a:spcAft>
              <a:buClr>
                <a:srgbClr val="17375E"/>
              </a:buClr>
              <a:buSzPts val="1600"/>
              <a:buFont typeface="Arial"/>
              <a:buChar char="•"/>
            </a:pPr>
            <a:r>
              <a:rPr b="0" i="0" lang="en-US" sz="1600" u="none">
                <a:solidFill>
                  <a:srgbClr val="17375E"/>
                </a:solidFill>
                <a:latin typeface="Helvetica Neue"/>
                <a:ea typeface="Helvetica Neue"/>
                <a:cs typeface="Helvetica Neue"/>
                <a:sym typeface="Helvetica Neue"/>
              </a:rPr>
              <a:t>C is independent of a node’s degree k.</a:t>
            </a:r>
            <a:endParaRPr/>
          </a:p>
        </p:txBody>
      </p:sp>
      <p:pic>
        <p:nvPicPr>
          <p:cNvPr id="859" name="Google Shape;859;p83"/>
          <p:cNvPicPr preferRelativeResize="0"/>
          <p:nvPr/>
        </p:nvPicPr>
        <p:blipFill rotWithShape="1">
          <a:blip r:embed="rId4">
            <a:alphaModFix/>
          </a:blip>
          <a:srcRect b="0" l="0" r="0" t="0"/>
          <a:stretch/>
        </p:blipFill>
        <p:spPr>
          <a:xfrm>
            <a:off x="2174875" y="930275"/>
            <a:ext cx="1622425" cy="850900"/>
          </a:xfrm>
          <a:prstGeom prst="rect">
            <a:avLst/>
          </a:prstGeom>
          <a:noFill/>
          <a:ln>
            <a:noFill/>
          </a:ln>
        </p:spPr>
      </p:pic>
      <p:sp>
        <p:nvSpPr>
          <p:cNvPr id="860" name="Google Shape;860;p8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CLUSTERING COEFFICIENT</a:t>
            </a:r>
            <a:endParaRPr/>
          </a:p>
        </p:txBody>
      </p:sp>
      <p:pic>
        <p:nvPicPr>
          <p:cNvPr id="861" name="Google Shape;861;p83"/>
          <p:cNvPicPr preferRelativeResize="0"/>
          <p:nvPr/>
        </p:nvPicPr>
        <p:blipFill rotWithShape="1">
          <a:blip r:embed="rId5">
            <a:alphaModFix/>
          </a:blip>
          <a:srcRect b="0" l="0" r="0" t="0"/>
          <a:stretch/>
        </p:blipFill>
        <p:spPr>
          <a:xfrm>
            <a:off x="4568825" y="892175"/>
            <a:ext cx="3057525" cy="1041400"/>
          </a:xfrm>
          <a:prstGeom prst="rect">
            <a:avLst/>
          </a:prstGeom>
          <a:noFill/>
          <a:ln>
            <a:noFill/>
          </a:ln>
        </p:spPr>
      </p:pic>
      <p:pic>
        <p:nvPicPr>
          <p:cNvPr id="862" name="Google Shape;862;p83"/>
          <p:cNvPicPr preferRelativeResize="0"/>
          <p:nvPr/>
        </p:nvPicPr>
        <p:blipFill rotWithShape="1">
          <a:blip r:embed="rId6">
            <a:alphaModFix/>
          </a:blip>
          <a:srcRect b="0" l="0" r="0" t="0"/>
          <a:stretch/>
        </p:blipFill>
        <p:spPr>
          <a:xfrm>
            <a:off x="3924300" y="2641600"/>
            <a:ext cx="2449512" cy="800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84"/>
          <p:cNvSpPr txBox="1"/>
          <p:nvPr/>
        </p:nvSpPr>
        <p:spPr>
          <a:xfrm>
            <a:off x="5226050" y="3479800"/>
            <a:ext cx="401955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600"/>
              <a:buFont typeface="Helvetica Neue"/>
              <a:buNone/>
            </a:pPr>
            <a:r>
              <a:rPr b="0" i="0" lang="en-US" sz="1600" u="none">
                <a:solidFill>
                  <a:srgbClr val="FF0000"/>
                </a:solidFill>
                <a:latin typeface="Helvetica Neue"/>
                <a:ea typeface="Helvetica Neue"/>
                <a:cs typeface="Helvetica Neue"/>
                <a:sym typeface="Helvetica Neue"/>
              </a:rPr>
              <a:t>C decreases with the system size </a:t>
            </a:r>
            <a:r>
              <a:rPr b="0" i="1" lang="en-US" sz="1600" u="none">
                <a:solidFill>
                  <a:srgbClr val="FF0000"/>
                </a:solidFill>
                <a:latin typeface="Helvetica Neue"/>
                <a:ea typeface="Helvetica Neue"/>
                <a:cs typeface="Helvetica Neue"/>
                <a:sym typeface="Helvetica Neue"/>
              </a:rPr>
              <a:t>N</a:t>
            </a:r>
            <a:r>
              <a:rPr b="0" i="0" lang="en-US" sz="1600" u="none">
                <a:solidFill>
                  <a:srgbClr val="FF0000"/>
                </a:solidFill>
                <a:latin typeface="Helvetica Neue"/>
                <a:ea typeface="Helvetica Neue"/>
                <a:cs typeface="Helvetica Neue"/>
                <a:sym typeface="Helvetica Neue"/>
              </a:rPr>
              <a:t>.</a:t>
            </a:r>
            <a:endParaRPr/>
          </a:p>
          <a:p>
            <a:pPr indent="0" lvl="0" marL="0" marR="0" rtl="0" algn="l">
              <a:lnSpc>
                <a:spcPct val="100000"/>
              </a:lnSpc>
              <a:spcBef>
                <a:spcPts val="0"/>
              </a:spcBef>
              <a:spcAft>
                <a:spcPts val="0"/>
              </a:spcAft>
              <a:buClr>
                <a:schemeClr val="dk1"/>
              </a:buClr>
              <a:buSzPts val="1600"/>
              <a:buFont typeface="Arial"/>
              <a:buNone/>
            </a:pPr>
            <a:r>
              <a:t/>
            </a:r>
            <a:endParaRPr b="0" i="0" sz="1600" u="none">
              <a:solidFill>
                <a:srgbClr val="FF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0000"/>
              </a:buClr>
              <a:buSzPts val="1600"/>
              <a:buFont typeface="Helvetica Neue"/>
              <a:buNone/>
            </a:pPr>
            <a:r>
              <a:rPr b="0" i="0" lang="en-US" sz="1600" u="none">
                <a:solidFill>
                  <a:srgbClr val="FF0000"/>
                </a:solidFill>
                <a:latin typeface="Helvetica Neue"/>
                <a:ea typeface="Helvetica Neue"/>
                <a:cs typeface="Helvetica Neue"/>
                <a:sym typeface="Helvetica Neue"/>
              </a:rPr>
              <a:t>C is independent of a node’s degree </a:t>
            </a:r>
            <a:r>
              <a:rPr b="0" i="1" lang="en-US" sz="1600" u="none">
                <a:solidFill>
                  <a:srgbClr val="FF0000"/>
                </a:solidFill>
                <a:latin typeface="Helvetica Neue"/>
                <a:ea typeface="Helvetica Neue"/>
                <a:cs typeface="Helvetica Neue"/>
                <a:sym typeface="Helvetica Neue"/>
              </a:rPr>
              <a:t>k</a:t>
            </a:r>
            <a:r>
              <a:rPr b="0" i="0" lang="en-US" sz="1600" u="none">
                <a:solidFill>
                  <a:srgbClr val="FF0000"/>
                </a:solidFill>
                <a:latin typeface="Helvetica Neue"/>
                <a:ea typeface="Helvetica Neue"/>
                <a:cs typeface="Helvetica Neue"/>
                <a:sym typeface="Helvetica Neue"/>
              </a:rPr>
              <a:t>.</a:t>
            </a:r>
            <a:endParaRPr/>
          </a:p>
        </p:txBody>
      </p:sp>
      <p:sp>
        <p:nvSpPr>
          <p:cNvPr id="869" name="Google Shape;869;p84"/>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sp>
        <p:nvSpPr>
          <p:cNvPr id="870" name="Google Shape;870;p8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CLUSTERING COEFFICIENT</a:t>
            </a:r>
            <a:endParaRPr/>
          </a:p>
        </p:txBody>
      </p:sp>
      <p:pic>
        <p:nvPicPr>
          <p:cNvPr id="871" name="Google Shape;871;p84"/>
          <p:cNvPicPr preferRelativeResize="0"/>
          <p:nvPr/>
        </p:nvPicPr>
        <p:blipFill rotWithShape="1">
          <a:blip r:embed="rId3">
            <a:alphaModFix/>
          </a:blip>
          <a:srcRect b="0" l="0" r="0" t="0"/>
          <a:stretch/>
        </p:blipFill>
        <p:spPr>
          <a:xfrm>
            <a:off x="4908550" y="1549400"/>
            <a:ext cx="4159250" cy="1358900"/>
          </a:xfrm>
          <a:prstGeom prst="rect">
            <a:avLst/>
          </a:prstGeom>
          <a:noFill/>
          <a:ln>
            <a:noFill/>
          </a:ln>
        </p:spPr>
      </p:pic>
      <p:pic>
        <p:nvPicPr>
          <p:cNvPr id="872" name="Google Shape;872;p84"/>
          <p:cNvPicPr preferRelativeResize="0"/>
          <p:nvPr/>
        </p:nvPicPr>
        <p:blipFill rotWithShape="1">
          <a:blip r:embed="rId4">
            <a:alphaModFix/>
          </a:blip>
          <a:srcRect b="0" l="0" r="0" t="0"/>
          <a:stretch/>
        </p:blipFill>
        <p:spPr>
          <a:xfrm>
            <a:off x="203200" y="571500"/>
            <a:ext cx="4394200" cy="51911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pic>
        <p:nvPicPr>
          <p:cNvPr id="877" name="Google Shape;877;p85"/>
          <p:cNvPicPr preferRelativeResize="0"/>
          <p:nvPr/>
        </p:nvPicPr>
        <p:blipFill rotWithShape="1">
          <a:blip r:embed="rId3">
            <a:alphaModFix/>
          </a:blip>
          <a:srcRect b="0" l="0" r="0" t="0"/>
          <a:stretch/>
        </p:blipFill>
        <p:spPr>
          <a:xfrm>
            <a:off x="2387600" y="149225"/>
            <a:ext cx="3975100" cy="5608637"/>
          </a:xfrm>
          <a:prstGeom prst="rect">
            <a:avLst/>
          </a:prstGeom>
          <a:noFill/>
          <a:ln>
            <a:noFill/>
          </a:ln>
        </p:spPr>
      </p:pic>
      <p:sp>
        <p:nvSpPr>
          <p:cNvPr id="878" name="Google Shape;878;p85"/>
          <p:cNvSpPr txBox="1"/>
          <p:nvPr/>
        </p:nvSpPr>
        <p:spPr>
          <a:xfrm>
            <a:off x="288925" y="5216525"/>
            <a:ext cx="1920875" cy="368300"/>
          </a:xfrm>
          <a:prstGeom prst="rect">
            <a:avLst/>
          </a:prstGeom>
          <a:noFill/>
          <a:ln>
            <a:noFill/>
          </a:ln>
        </p:spPr>
        <p:txBody>
          <a:bodyPr anchorCtr="0" anchor="t" bIns="0" lIns="0" spcFirstLastPara="1" rIns="31725" wrap="square" tIns="0">
            <a:spAutoFit/>
          </a:bodyPr>
          <a:lstStyle/>
          <a:p>
            <a:pPr indent="0" lvl="0" marL="30162" marR="0" rtl="0" algn="l">
              <a:lnSpc>
                <a:spcPct val="100000"/>
              </a:lnSpc>
              <a:spcBef>
                <a:spcPts val="0"/>
              </a:spcBef>
              <a:spcAft>
                <a:spcPts val="0"/>
              </a:spcAft>
              <a:buClr>
                <a:schemeClr val="lt1"/>
              </a:buClr>
              <a:buSzPts val="1200"/>
              <a:buFont typeface="Helvetica Neue"/>
              <a:buNone/>
            </a:pPr>
            <a:r>
              <a:rPr b="0" i="0" lang="en-US" sz="1200" u="none">
                <a:solidFill>
                  <a:schemeClr val="lt1"/>
                </a:solidFill>
                <a:latin typeface="Helvetica Neue"/>
                <a:ea typeface="Helvetica Neue"/>
                <a:cs typeface="Helvetica Neue"/>
                <a:sym typeface="Helvetica Neue"/>
              </a:rPr>
              <a:t>Image by </a:t>
            </a:r>
            <a:r>
              <a:rPr b="1" i="0" lang="en-US" sz="1200" u="none">
                <a:solidFill>
                  <a:schemeClr val="lt1"/>
                </a:solidFill>
                <a:latin typeface="Helvetica Neue"/>
                <a:ea typeface="Helvetica Neue"/>
                <a:cs typeface="Helvetica Neue"/>
                <a:sym typeface="Helvetica Neue"/>
              </a:rPr>
              <a:t>Matthew Hurst</a:t>
            </a:r>
            <a:endParaRPr/>
          </a:p>
          <a:p>
            <a:pPr indent="0" lvl="0" marL="30162" marR="0" rtl="0" algn="l">
              <a:lnSpc>
                <a:spcPct val="100000"/>
              </a:lnSpc>
              <a:spcBef>
                <a:spcPts val="0"/>
              </a:spcBef>
              <a:spcAft>
                <a:spcPts val="0"/>
              </a:spcAft>
              <a:buClr>
                <a:schemeClr val="lt1"/>
              </a:buClr>
              <a:buSzPts val="1200"/>
              <a:buFont typeface="Helvetica Neue"/>
              <a:buNone/>
            </a:pPr>
            <a:r>
              <a:rPr b="0" i="1" lang="en-US" sz="1200" u="none">
                <a:solidFill>
                  <a:schemeClr val="lt1"/>
                </a:solidFill>
                <a:latin typeface="Helvetica Neue"/>
                <a:ea typeface="Helvetica Neue"/>
                <a:cs typeface="Helvetica Neue"/>
                <a:sym typeface="Helvetica Neue"/>
              </a:rPr>
              <a:t>Blogosphere</a:t>
            </a:r>
            <a:endParaRPr/>
          </a:p>
        </p:txBody>
      </p:sp>
      <p:sp>
        <p:nvSpPr>
          <p:cNvPr id="879" name="Google Shape;879;p8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Watts-Strogatz Model</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86"/>
          <p:cNvSpPr txBox="1"/>
          <p:nvPr/>
        </p:nvSpPr>
        <p:spPr>
          <a:xfrm>
            <a:off x="0" y="2133600"/>
            <a:ext cx="9144000" cy="21240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Real networks are not random</a:t>
            </a:r>
            <a:endParaRPr/>
          </a:p>
          <a:p>
            <a:pPr indent="0" lvl="0" marL="0" marR="0" rtl="0" algn="l">
              <a:lnSpc>
                <a:spcPct val="100000"/>
              </a:lnSpc>
              <a:spcBef>
                <a:spcPts val="0"/>
              </a:spcBef>
              <a:spcAft>
                <a:spcPts val="0"/>
              </a:spcAft>
              <a:buNone/>
            </a:pPr>
            <a:r>
              <a:t/>
            </a:r>
            <a:endParaRPr b="0" i="0" sz="4400" u="none">
              <a:solidFill>
                <a:schemeClr val="dk1"/>
              </a:solidFill>
              <a:latin typeface="Arial"/>
              <a:ea typeface="Arial"/>
              <a:cs typeface="Arial"/>
              <a:sym typeface="Arial"/>
            </a:endParaRPr>
          </a:p>
        </p:txBody>
      </p:sp>
      <p:sp>
        <p:nvSpPr>
          <p:cNvPr id="885" name="Google Shape;885;p8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Arial"/>
              <a:buNone/>
            </a:pPr>
            <a:r>
              <a:rPr b="1" i="0" lang="en-US" sz="2000" u="none">
                <a:solidFill>
                  <a:srgbClr val="FFFFFF"/>
                </a:solidFill>
                <a:latin typeface="Arial"/>
                <a:ea typeface="Arial"/>
                <a:cs typeface="Arial"/>
                <a:sym typeface="Arial"/>
              </a:rPr>
              <a:t>Section 10					</a:t>
            </a:r>
            <a:endParaRPr b="0" i="0" sz="1600" u="none">
              <a:solidFill>
                <a:srgbClr val="FFFFFF"/>
              </a:solidFill>
              <a:latin typeface="Arial"/>
              <a:ea typeface="Arial"/>
              <a:cs typeface="Arial"/>
              <a:sym typeface="Arial"/>
            </a:endParaRPr>
          </a:p>
          <a:p>
            <a:pPr indent="0" lvl="0" marL="0" marR="0" rtl="0" algn="l">
              <a:lnSpc>
                <a:spcPct val="100000"/>
              </a:lnSpc>
              <a:spcBef>
                <a:spcPts val="320"/>
              </a:spcBef>
              <a:spcAft>
                <a:spcPts val="0"/>
              </a:spcAft>
              <a:buClr>
                <a:schemeClr val="dk1"/>
              </a:buClr>
              <a:buSzPts val="1600"/>
              <a:buFont typeface="Arial"/>
              <a:buNone/>
            </a:pPr>
            <a:r>
              <a:t/>
            </a:r>
            <a:endParaRPr b="0" i="0" sz="1600" u="non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a:solidFill>
                <a:srgbClr val="FFFFFF"/>
              </a:solidFill>
              <a:latin typeface="Arial"/>
              <a:ea typeface="Arial"/>
              <a:cs typeface="Arial"/>
              <a:sym typeface="Arial"/>
            </a:endParaRPr>
          </a:p>
        </p:txBody>
      </p:sp>
      <p:sp>
        <p:nvSpPr>
          <p:cNvPr id="886" name="Google Shape;886;p86"/>
          <p:cNvSpPr txBox="1"/>
          <p:nvPr/>
        </p:nvSpPr>
        <p:spPr>
          <a:xfrm flipH="1">
            <a:off x="2819400"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descr="N100.1.pdf" id="244" name="Google Shape;244;p33"/>
          <p:cNvPicPr preferRelativeResize="0"/>
          <p:nvPr/>
        </p:nvPicPr>
        <p:blipFill rotWithShape="1">
          <a:blip r:embed="rId3">
            <a:alphaModFix/>
          </a:blip>
          <a:srcRect b="0" l="0" r="0" t="0"/>
          <a:stretch/>
        </p:blipFill>
        <p:spPr>
          <a:xfrm>
            <a:off x="68262" y="2014537"/>
            <a:ext cx="3092450" cy="2168525"/>
          </a:xfrm>
          <a:prstGeom prst="rect">
            <a:avLst/>
          </a:prstGeom>
          <a:noFill/>
          <a:ln>
            <a:noFill/>
          </a:ln>
        </p:spPr>
      </p:pic>
      <p:pic>
        <p:nvPicPr>
          <p:cNvPr descr="N100.2.pdf" id="245" name="Google Shape;245;p33"/>
          <p:cNvPicPr preferRelativeResize="0"/>
          <p:nvPr/>
        </p:nvPicPr>
        <p:blipFill rotWithShape="1">
          <a:blip r:embed="rId4">
            <a:alphaModFix/>
          </a:blip>
          <a:srcRect b="0" l="0" r="0" t="0"/>
          <a:stretch/>
        </p:blipFill>
        <p:spPr>
          <a:xfrm>
            <a:off x="6180137" y="1924050"/>
            <a:ext cx="2678112" cy="2262187"/>
          </a:xfrm>
          <a:prstGeom prst="rect">
            <a:avLst/>
          </a:prstGeom>
          <a:noFill/>
          <a:ln>
            <a:noFill/>
          </a:ln>
        </p:spPr>
      </p:pic>
      <p:pic>
        <p:nvPicPr>
          <p:cNvPr descr="N100.3.pdf" id="246" name="Google Shape;246;p33"/>
          <p:cNvPicPr preferRelativeResize="0"/>
          <p:nvPr/>
        </p:nvPicPr>
        <p:blipFill rotWithShape="1">
          <a:blip r:embed="rId5">
            <a:alphaModFix/>
          </a:blip>
          <a:srcRect b="0" l="0" r="0" t="0"/>
          <a:stretch/>
        </p:blipFill>
        <p:spPr>
          <a:xfrm>
            <a:off x="3201987" y="2074862"/>
            <a:ext cx="2663825" cy="1989137"/>
          </a:xfrm>
          <a:prstGeom prst="rect">
            <a:avLst/>
          </a:prstGeom>
          <a:noFill/>
          <a:ln>
            <a:noFill/>
          </a:ln>
        </p:spPr>
      </p:pic>
      <p:sp>
        <p:nvSpPr>
          <p:cNvPr id="247" name="Google Shape;247;p3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RANDOM NETWORK MODEL</a:t>
            </a:r>
            <a:endParaRPr/>
          </a:p>
        </p:txBody>
      </p:sp>
      <p:sp>
        <p:nvSpPr>
          <p:cNvPr id="248" name="Google Shape;248;p33"/>
          <p:cNvSpPr txBox="1"/>
          <p:nvPr/>
        </p:nvSpPr>
        <p:spPr>
          <a:xfrm>
            <a:off x="501650" y="1084262"/>
            <a:ext cx="936625" cy="6461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p=0.03</a:t>
            </a:r>
            <a:endParaRPr/>
          </a:p>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N=100</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87"/>
          <p:cNvSpPr txBox="1"/>
          <p:nvPr/>
        </p:nvSpPr>
        <p:spPr>
          <a:xfrm>
            <a:off x="298450" y="795337"/>
            <a:ext cx="8458200" cy="4221162"/>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As quantitative data about real networks became available, we can</a:t>
            </a:r>
            <a:endParaRPr/>
          </a:p>
          <a:p>
            <a:pPr indent="0" lvl="0" marL="0" marR="0" rtl="0" algn="l">
              <a:lnSpc>
                <a:spcPct val="12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compare their topology with the predictions of random graph theory.</a:t>
            </a:r>
            <a:endParaRPr/>
          </a:p>
          <a:p>
            <a:pPr indent="0" lvl="0" marL="0" marR="0" rtl="0" algn="l">
              <a:lnSpc>
                <a:spcPct val="12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a:p>
            <a:pPr indent="0" lvl="0" marL="0" marR="0" rtl="0" algn="l">
              <a:lnSpc>
                <a:spcPct val="12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Note that once we have  N and  &lt;k&gt; for a random network, from it we can derive every measurable property. Indeed, we have:</a:t>
            </a:r>
            <a:endParaRPr/>
          </a:p>
          <a:p>
            <a:pPr indent="0" lvl="0" marL="0" marR="0" rtl="0" algn="l">
              <a:lnSpc>
                <a:spcPct val="12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a:p>
            <a:pPr indent="0" lvl="0" marL="0" marR="0" rtl="0" algn="l">
              <a:lnSpc>
                <a:spcPct val="120000"/>
              </a:lnSpc>
              <a:spcBef>
                <a:spcPts val="0"/>
              </a:spcBef>
              <a:spcAft>
                <a:spcPts val="0"/>
              </a:spcAft>
              <a:buClr>
                <a:schemeClr val="dk1"/>
              </a:buClr>
              <a:buSzPts val="1600"/>
              <a:buFont typeface="Helvetica Neue"/>
              <a:buNone/>
            </a:pPr>
            <a:r>
              <a:rPr b="0" i="0" lang="en-US" sz="1600" u="sng">
                <a:solidFill>
                  <a:schemeClr val="dk1"/>
                </a:solidFill>
                <a:latin typeface="Helvetica Neue"/>
                <a:ea typeface="Helvetica Neue"/>
                <a:cs typeface="Helvetica Neue"/>
                <a:sym typeface="Helvetica Neue"/>
              </a:rPr>
              <a:t>Average path length:</a:t>
            </a:r>
            <a:endParaRPr/>
          </a:p>
          <a:p>
            <a:pPr indent="0" lvl="0" marL="0" marR="0" rtl="0" algn="l">
              <a:lnSpc>
                <a:spcPct val="12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a:p>
            <a:pPr indent="0" lvl="0" marL="0" marR="0" rtl="0" algn="l">
              <a:lnSpc>
                <a:spcPct val="12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a:p>
            <a:pPr indent="0" lvl="0" marL="0" marR="0" rtl="0" algn="l">
              <a:lnSpc>
                <a:spcPct val="120000"/>
              </a:lnSpc>
              <a:spcBef>
                <a:spcPts val="0"/>
              </a:spcBef>
              <a:spcAft>
                <a:spcPts val="0"/>
              </a:spcAft>
              <a:buClr>
                <a:schemeClr val="dk1"/>
              </a:buClr>
              <a:buSzPts val="1600"/>
              <a:buFont typeface="Helvetica Neue"/>
              <a:buNone/>
            </a:pPr>
            <a:r>
              <a:rPr b="0" i="0" lang="en-US" sz="1600" u="sng">
                <a:solidFill>
                  <a:schemeClr val="dk1"/>
                </a:solidFill>
                <a:latin typeface="Helvetica Neue"/>
                <a:ea typeface="Helvetica Neue"/>
                <a:cs typeface="Helvetica Neue"/>
                <a:sym typeface="Helvetica Neue"/>
              </a:rPr>
              <a:t>Clustering Coefficient: </a:t>
            </a:r>
            <a:endParaRPr/>
          </a:p>
          <a:p>
            <a:pPr indent="0" lvl="0" marL="0" marR="0" rtl="0" algn="l">
              <a:lnSpc>
                <a:spcPct val="12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a:p>
            <a:pPr indent="0" lvl="0" marL="0" marR="0" rtl="0" algn="l">
              <a:lnSpc>
                <a:spcPct val="12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a:p>
            <a:pPr indent="0" lvl="0" marL="0" marR="0" rtl="0" algn="l">
              <a:lnSpc>
                <a:spcPct val="120000"/>
              </a:lnSpc>
              <a:spcBef>
                <a:spcPts val="0"/>
              </a:spcBef>
              <a:spcAft>
                <a:spcPts val="0"/>
              </a:spcAft>
              <a:buClr>
                <a:schemeClr val="dk1"/>
              </a:buClr>
              <a:buSzPts val="1600"/>
              <a:buFont typeface="Helvetica Neue"/>
              <a:buNone/>
            </a:pPr>
            <a:r>
              <a:rPr b="0" i="0" lang="en-US" sz="1600" u="sng">
                <a:solidFill>
                  <a:schemeClr val="dk1"/>
                </a:solidFill>
                <a:latin typeface="Helvetica Neue"/>
                <a:ea typeface="Helvetica Neue"/>
                <a:cs typeface="Helvetica Neue"/>
                <a:sym typeface="Helvetica Neue"/>
              </a:rPr>
              <a:t>Degree Distribution:</a:t>
            </a:r>
            <a:endParaRPr/>
          </a:p>
          <a:p>
            <a:pPr indent="0" lvl="0" marL="0" marR="0" rtl="0" algn="l">
              <a:lnSpc>
                <a:spcPct val="100000"/>
              </a:lnSpc>
              <a:spcBef>
                <a:spcPts val="0"/>
              </a:spcBef>
              <a:spcAft>
                <a:spcPts val="0"/>
              </a:spcAft>
              <a:buNone/>
            </a:pPr>
            <a:r>
              <a:t/>
            </a:r>
            <a:endParaRPr b="0" i="0" sz="1600" u="sng">
              <a:solidFill>
                <a:schemeClr val="dk1"/>
              </a:solidFill>
              <a:latin typeface="Helvetica Neue"/>
              <a:ea typeface="Helvetica Neue"/>
              <a:cs typeface="Helvetica Neue"/>
              <a:sym typeface="Helvetica Neue"/>
            </a:endParaRPr>
          </a:p>
        </p:txBody>
      </p:sp>
      <p:pic>
        <p:nvPicPr>
          <p:cNvPr id="892" name="Google Shape;892;p87"/>
          <p:cNvPicPr preferRelativeResize="0"/>
          <p:nvPr/>
        </p:nvPicPr>
        <p:blipFill rotWithShape="1">
          <a:blip r:embed="rId3">
            <a:alphaModFix/>
          </a:blip>
          <a:srcRect b="0" l="0" r="0" t="0"/>
          <a:stretch/>
        </p:blipFill>
        <p:spPr>
          <a:xfrm>
            <a:off x="3800475" y="2468562"/>
            <a:ext cx="1652587" cy="598487"/>
          </a:xfrm>
          <a:prstGeom prst="rect">
            <a:avLst/>
          </a:prstGeom>
          <a:noFill/>
          <a:ln>
            <a:noFill/>
          </a:ln>
        </p:spPr>
      </p:pic>
      <p:sp>
        <p:nvSpPr>
          <p:cNvPr id="893" name="Google Shape;893;p8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ARE REAL NETWORKS LIKE RANDOM GRAPHS?</a:t>
            </a:r>
            <a:endParaRPr/>
          </a:p>
        </p:txBody>
      </p:sp>
      <p:sp>
        <p:nvSpPr>
          <p:cNvPr id="894" name="Google Shape;894;p87"/>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pic>
        <p:nvPicPr>
          <p:cNvPr id="895" name="Google Shape;895;p87"/>
          <p:cNvPicPr preferRelativeResize="0"/>
          <p:nvPr/>
        </p:nvPicPr>
        <p:blipFill rotWithShape="1">
          <a:blip r:embed="rId4">
            <a:alphaModFix/>
          </a:blip>
          <a:srcRect b="0" l="0" r="0" t="0"/>
          <a:stretch/>
        </p:blipFill>
        <p:spPr>
          <a:xfrm>
            <a:off x="4029075" y="4325937"/>
            <a:ext cx="1739900" cy="536575"/>
          </a:xfrm>
          <a:prstGeom prst="rect">
            <a:avLst/>
          </a:prstGeom>
          <a:noFill/>
          <a:ln>
            <a:noFill/>
          </a:ln>
        </p:spPr>
      </p:pic>
      <p:pic>
        <p:nvPicPr>
          <p:cNvPr id="896" name="Google Shape;896;p87"/>
          <p:cNvPicPr preferRelativeResize="0"/>
          <p:nvPr/>
        </p:nvPicPr>
        <p:blipFill rotWithShape="1">
          <a:blip r:embed="rId5">
            <a:alphaModFix/>
          </a:blip>
          <a:srcRect b="0" l="0" r="0" t="0"/>
          <a:stretch/>
        </p:blipFill>
        <p:spPr>
          <a:xfrm>
            <a:off x="3635375" y="3213100"/>
            <a:ext cx="2359025" cy="7715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pic>
        <p:nvPicPr>
          <p:cNvPr descr="fit_diam_er" id="901" name="Google Shape;901;p88"/>
          <p:cNvPicPr preferRelativeResize="0"/>
          <p:nvPr/>
        </p:nvPicPr>
        <p:blipFill rotWithShape="1">
          <a:blip r:embed="rId3">
            <a:alphaModFix/>
          </a:blip>
          <a:srcRect b="0" l="0" r="0" t="0"/>
          <a:stretch/>
        </p:blipFill>
        <p:spPr>
          <a:xfrm>
            <a:off x="4267200" y="1058862"/>
            <a:ext cx="4572000" cy="3267075"/>
          </a:xfrm>
          <a:prstGeom prst="rect">
            <a:avLst/>
          </a:prstGeom>
          <a:noFill/>
          <a:ln>
            <a:noFill/>
          </a:ln>
        </p:spPr>
      </p:pic>
      <p:pic>
        <p:nvPicPr>
          <p:cNvPr id="902" name="Google Shape;902;p88"/>
          <p:cNvPicPr preferRelativeResize="0"/>
          <p:nvPr/>
        </p:nvPicPr>
        <p:blipFill rotWithShape="1">
          <a:blip r:embed="rId4">
            <a:alphaModFix/>
          </a:blip>
          <a:srcRect b="0" l="0" r="0" t="0"/>
          <a:stretch/>
        </p:blipFill>
        <p:spPr>
          <a:xfrm>
            <a:off x="7761287" y="4122737"/>
            <a:ext cx="1382712" cy="1152525"/>
          </a:xfrm>
          <a:prstGeom prst="rect">
            <a:avLst/>
          </a:prstGeom>
          <a:noFill/>
          <a:ln>
            <a:noFill/>
          </a:ln>
        </p:spPr>
      </p:pic>
      <p:sp>
        <p:nvSpPr>
          <p:cNvPr id="903" name="Google Shape;903;p88"/>
          <p:cNvSpPr txBox="1"/>
          <p:nvPr/>
        </p:nvSpPr>
        <p:spPr>
          <a:xfrm>
            <a:off x="515937" y="4325937"/>
            <a:ext cx="7789862"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Helvetica Neue"/>
              <a:buNone/>
            </a:pPr>
            <a:r>
              <a:rPr b="0" i="0" lang="en-US" sz="2400" u="none">
                <a:solidFill>
                  <a:schemeClr val="dk1"/>
                </a:solidFill>
                <a:latin typeface="Helvetica Neue"/>
                <a:ea typeface="Helvetica Neue"/>
                <a:cs typeface="Helvetica Neue"/>
                <a:sym typeface="Helvetica Neue"/>
              </a:rPr>
              <a:t>Real networks have short distances</a:t>
            </a:r>
            <a:endParaRPr/>
          </a:p>
          <a:p>
            <a:pPr indent="0" lvl="0" marL="0" marR="0" rtl="0" algn="l">
              <a:lnSpc>
                <a:spcPct val="100000"/>
              </a:lnSpc>
              <a:spcBef>
                <a:spcPts val="0"/>
              </a:spcBef>
              <a:spcAft>
                <a:spcPts val="0"/>
              </a:spcAft>
              <a:buClr>
                <a:schemeClr val="dk1"/>
              </a:buClr>
              <a:buSzPts val="2400"/>
              <a:buFont typeface="Helvetica Neue"/>
              <a:buNone/>
            </a:pPr>
            <a:r>
              <a:rPr b="0" i="0" lang="en-US" sz="2400" u="none">
                <a:solidFill>
                  <a:schemeClr val="dk1"/>
                </a:solidFill>
                <a:latin typeface="Helvetica Neue"/>
                <a:ea typeface="Helvetica Neue"/>
                <a:cs typeface="Helvetica Neue"/>
                <a:sym typeface="Helvetica Neue"/>
              </a:rPr>
              <a:t>like random graphs. </a:t>
            </a:r>
            <a:endParaRPr/>
          </a:p>
        </p:txBody>
      </p:sp>
      <p:sp>
        <p:nvSpPr>
          <p:cNvPr id="904" name="Google Shape;904;p88"/>
          <p:cNvSpPr txBox="1"/>
          <p:nvPr/>
        </p:nvSpPr>
        <p:spPr>
          <a:xfrm>
            <a:off x="774700" y="862012"/>
            <a:ext cx="1792287"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Helvetica Neue"/>
              <a:buNone/>
            </a:pPr>
            <a:r>
              <a:rPr b="1" i="0" lang="en-US" sz="2400" u="none">
                <a:solidFill>
                  <a:srgbClr val="FF0000"/>
                </a:solidFill>
                <a:latin typeface="Helvetica Neue"/>
                <a:ea typeface="Helvetica Neue"/>
                <a:cs typeface="Helvetica Neue"/>
                <a:sym typeface="Helvetica Neue"/>
              </a:rPr>
              <a:t>Prediction: </a:t>
            </a:r>
            <a:endParaRPr/>
          </a:p>
        </p:txBody>
      </p:sp>
      <p:sp>
        <p:nvSpPr>
          <p:cNvPr id="905" name="Google Shape;905;p8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PATH LENGTHS IN REAL NETWORKS</a:t>
            </a:r>
            <a:endParaRPr/>
          </a:p>
        </p:txBody>
      </p:sp>
      <p:sp>
        <p:nvSpPr>
          <p:cNvPr id="906" name="Google Shape;906;p88"/>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pic>
        <p:nvPicPr>
          <p:cNvPr id="907" name="Google Shape;907;p88"/>
          <p:cNvPicPr preferRelativeResize="0"/>
          <p:nvPr/>
        </p:nvPicPr>
        <p:blipFill rotWithShape="1">
          <a:blip r:embed="rId5">
            <a:alphaModFix/>
          </a:blip>
          <a:srcRect b="0" l="0" r="0" t="0"/>
          <a:stretch/>
        </p:blipFill>
        <p:spPr>
          <a:xfrm>
            <a:off x="968375" y="2214562"/>
            <a:ext cx="1598612" cy="71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pic>
        <p:nvPicPr>
          <p:cNvPr descr="fit_ccoef_er" id="912" name="Google Shape;912;p89"/>
          <p:cNvPicPr preferRelativeResize="0"/>
          <p:nvPr/>
        </p:nvPicPr>
        <p:blipFill rotWithShape="1">
          <a:blip r:embed="rId3">
            <a:alphaModFix/>
          </a:blip>
          <a:srcRect b="0" l="0" r="0" t="0"/>
          <a:stretch/>
        </p:blipFill>
        <p:spPr>
          <a:xfrm>
            <a:off x="3714750" y="1039812"/>
            <a:ext cx="4206875" cy="2949575"/>
          </a:xfrm>
          <a:prstGeom prst="rect">
            <a:avLst/>
          </a:prstGeom>
          <a:noFill/>
          <a:ln>
            <a:noFill/>
          </a:ln>
        </p:spPr>
      </p:pic>
      <p:sp>
        <p:nvSpPr>
          <p:cNvPr id="913" name="Google Shape;913;p89"/>
          <p:cNvSpPr txBox="1"/>
          <p:nvPr/>
        </p:nvSpPr>
        <p:spPr>
          <a:xfrm>
            <a:off x="889000" y="855662"/>
            <a:ext cx="1792287"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Helvetica Neue"/>
              <a:buNone/>
            </a:pPr>
            <a:r>
              <a:rPr b="1" i="0" lang="en-US" sz="2400" u="none">
                <a:solidFill>
                  <a:srgbClr val="FF0000"/>
                </a:solidFill>
                <a:latin typeface="Helvetica Neue"/>
                <a:ea typeface="Helvetica Neue"/>
                <a:cs typeface="Helvetica Neue"/>
                <a:sym typeface="Helvetica Neue"/>
              </a:rPr>
              <a:t>Prediction: </a:t>
            </a:r>
            <a:endParaRPr/>
          </a:p>
        </p:txBody>
      </p:sp>
      <p:pic>
        <p:nvPicPr>
          <p:cNvPr id="914" name="Google Shape;914;p89"/>
          <p:cNvPicPr preferRelativeResize="0"/>
          <p:nvPr/>
        </p:nvPicPr>
        <p:blipFill rotWithShape="1">
          <a:blip r:embed="rId4">
            <a:alphaModFix/>
          </a:blip>
          <a:srcRect b="0" l="0" r="0" t="0"/>
          <a:stretch/>
        </p:blipFill>
        <p:spPr>
          <a:xfrm>
            <a:off x="7747000" y="3989387"/>
            <a:ext cx="1682750" cy="1403350"/>
          </a:xfrm>
          <a:prstGeom prst="rect">
            <a:avLst/>
          </a:prstGeom>
          <a:noFill/>
          <a:ln>
            <a:noFill/>
          </a:ln>
        </p:spPr>
      </p:pic>
      <p:sp>
        <p:nvSpPr>
          <p:cNvPr id="915" name="Google Shape;915;p89"/>
          <p:cNvSpPr txBox="1"/>
          <p:nvPr/>
        </p:nvSpPr>
        <p:spPr>
          <a:xfrm>
            <a:off x="465137" y="4424362"/>
            <a:ext cx="6583362"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Helvetica Neue"/>
              <a:buNone/>
            </a:pPr>
            <a:r>
              <a:rPr b="0" i="1" lang="en-US" sz="2400" u="none">
                <a:solidFill>
                  <a:srgbClr val="000000"/>
                </a:solidFill>
                <a:latin typeface="Helvetica Neue"/>
                <a:ea typeface="Helvetica Neue"/>
                <a:cs typeface="Helvetica Neue"/>
                <a:sym typeface="Helvetica Neue"/>
              </a:rPr>
              <a:t>C</a:t>
            </a:r>
            <a:r>
              <a:rPr b="0" baseline="-25000" i="1" lang="en-US" sz="2400" u="none">
                <a:solidFill>
                  <a:srgbClr val="000000"/>
                </a:solidFill>
                <a:latin typeface="Helvetica Neue"/>
                <a:ea typeface="Helvetica Neue"/>
                <a:cs typeface="Helvetica Neue"/>
                <a:sym typeface="Helvetica Neue"/>
              </a:rPr>
              <a:t>rand</a:t>
            </a:r>
            <a:r>
              <a:rPr b="0" i="0" lang="en-US" sz="2400" u="none">
                <a:solidFill>
                  <a:srgbClr val="000000"/>
                </a:solidFill>
                <a:latin typeface="Helvetica Neue"/>
                <a:ea typeface="Helvetica Neue"/>
                <a:cs typeface="Helvetica Neue"/>
                <a:sym typeface="Helvetica Neue"/>
              </a:rPr>
              <a:t> underestimates with orders of magnitudes the clustering coefficient of real networks. </a:t>
            </a:r>
            <a:endParaRPr/>
          </a:p>
        </p:txBody>
      </p:sp>
      <p:sp>
        <p:nvSpPr>
          <p:cNvPr id="916" name="Google Shape;916;p8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CLUSTERING COEFFICIENT</a:t>
            </a:r>
            <a:endParaRPr/>
          </a:p>
        </p:txBody>
      </p:sp>
      <p:sp>
        <p:nvSpPr>
          <p:cNvPr id="917" name="Google Shape;917;p89"/>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pic>
        <p:nvPicPr>
          <p:cNvPr id="918" name="Google Shape;918;p89"/>
          <p:cNvPicPr preferRelativeResize="0"/>
          <p:nvPr/>
        </p:nvPicPr>
        <p:blipFill rotWithShape="1">
          <a:blip r:embed="rId5">
            <a:alphaModFix/>
          </a:blip>
          <a:srcRect b="0" l="0" r="0" t="0"/>
          <a:stretch/>
        </p:blipFill>
        <p:spPr>
          <a:xfrm>
            <a:off x="889000" y="2108200"/>
            <a:ext cx="2359025" cy="771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pic>
        <p:nvPicPr>
          <p:cNvPr id="923" name="Google Shape;923;p90"/>
          <p:cNvPicPr preferRelativeResize="0"/>
          <p:nvPr/>
        </p:nvPicPr>
        <p:blipFill rotWithShape="1">
          <a:blip r:embed="rId3">
            <a:alphaModFix/>
          </a:blip>
          <a:srcRect b="0" l="0" r="0" t="0"/>
          <a:stretch/>
        </p:blipFill>
        <p:spPr>
          <a:xfrm>
            <a:off x="295275" y="3630612"/>
            <a:ext cx="1179512" cy="287337"/>
          </a:xfrm>
          <a:prstGeom prst="rect">
            <a:avLst/>
          </a:prstGeom>
          <a:noFill/>
          <a:ln>
            <a:noFill/>
          </a:ln>
        </p:spPr>
      </p:pic>
      <p:sp>
        <p:nvSpPr>
          <p:cNvPr id="924" name="Google Shape;924;p90"/>
          <p:cNvSpPr txBox="1"/>
          <p:nvPr/>
        </p:nvSpPr>
        <p:spPr>
          <a:xfrm>
            <a:off x="292100" y="860425"/>
            <a:ext cx="1790700"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Helvetica Neue"/>
              <a:buNone/>
            </a:pPr>
            <a:r>
              <a:rPr b="1" i="0" lang="en-US" sz="2400" u="none">
                <a:solidFill>
                  <a:srgbClr val="FF0000"/>
                </a:solidFill>
                <a:latin typeface="Helvetica Neue"/>
                <a:ea typeface="Helvetica Neue"/>
                <a:cs typeface="Helvetica Neue"/>
                <a:sym typeface="Helvetica Neue"/>
              </a:rPr>
              <a:t>Prediction: </a:t>
            </a:r>
            <a:endParaRPr/>
          </a:p>
        </p:txBody>
      </p:sp>
      <p:sp>
        <p:nvSpPr>
          <p:cNvPr id="925" name="Google Shape;925;p90"/>
          <p:cNvSpPr txBox="1"/>
          <p:nvPr/>
        </p:nvSpPr>
        <p:spPr>
          <a:xfrm>
            <a:off x="292100" y="2849562"/>
            <a:ext cx="954087"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Helvetica Neue"/>
              <a:buNone/>
            </a:pPr>
            <a:r>
              <a:rPr b="1" i="0" lang="en-US" sz="2400" u="none">
                <a:solidFill>
                  <a:srgbClr val="FF0000"/>
                </a:solidFill>
                <a:latin typeface="Helvetica Neue"/>
                <a:ea typeface="Helvetica Neue"/>
                <a:cs typeface="Helvetica Neue"/>
                <a:sym typeface="Helvetica Neue"/>
              </a:rPr>
              <a:t>Data:</a:t>
            </a:r>
            <a:endParaRPr/>
          </a:p>
        </p:txBody>
      </p:sp>
      <p:pic>
        <p:nvPicPr>
          <p:cNvPr id="926" name="Google Shape;926;p90"/>
          <p:cNvPicPr preferRelativeResize="0"/>
          <p:nvPr/>
        </p:nvPicPr>
        <p:blipFill rotWithShape="1">
          <a:blip r:embed="rId4">
            <a:alphaModFix/>
          </a:blip>
          <a:srcRect b="0" l="0" r="0" t="0"/>
          <a:stretch/>
        </p:blipFill>
        <p:spPr>
          <a:xfrm>
            <a:off x="7359650" y="3917950"/>
            <a:ext cx="1708150" cy="1422400"/>
          </a:xfrm>
          <a:prstGeom prst="rect">
            <a:avLst/>
          </a:prstGeom>
          <a:noFill/>
          <a:ln>
            <a:noFill/>
          </a:ln>
        </p:spPr>
      </p:pic>
      <p:sp>
        <p:nvSpPr>
          <p:cNvPr id="927" name="Google Shape;927;p9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THE DEGREE DISTRIBUTION</a:t>
            </a:r>
            <a:endParaRPr/>
          </a:p>
        </p:txBody>
      </p:sp>
      <p:sp>
        <p:nvSpPr>
          <p:cNvPr id="928" name="Google Shape;928;p90"/>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pic>
        <p:nvPicPr>
          <p:cNvPr descr="F-RG-RealNetworkDegreeDist-marci.jpg" id="929" name="Google Shape;929;p90"/>
          <p:cNvPicPr preferRelativeResize="0"/>
          <p:nvPr/>
        </p:nvPicPr>
        <p:blipFill rotWithShape="1">
          <a:blip r:embed="rId5">
            <a:alphaModFix/>
          </a:blip>
          <a:srcRect b="0" l="0" r="0" t="0"/>
          <a:stretch/>
        </p:blipFill>
        <p:spPr>
          <a:xfrm>
            <a:off x="3543300" y="1427162"/>
            <a:ext cx="5600700" cy="2582862"/>
          </a:xfrm>
          <a:prstGeom prst="rect">
            <a:avLst/>
          </a:prstGeom>
          <a:noFill/>
          <a:ln>
            <a:noFill/>
          </a:ln>
        </p:spPr>
      </p:pic>
      <p:pic>
        <p:nvPicPr>
          <p:cNvPr id="930" name="Google Shape;930;p90"/>
          <p:cNvPicPr preferRelativeResize="0"/>
          <p:nvPr/>
        </p:nvPicPr>
        <p:blipFill rotWithShape="1">
          <a:blip r:embed="rId6">
            <a:alphaModFix/>
          </a:blip>
          <a:srcRect b="0" l="0" r="0" t="0"/>
          <a:stretch/>
        </p:blipFill>
        <p:spPr>
          <a:xfrm>
            <a:off x="917575" y="1824037"/>
            <a:ext cx="1739900" cy="53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91"/>
          <p:cNvSpPr txBox="1"/>
          <p:nvPr/>
        </p:nvSpPr>
        <p:spPr>
          <a:xfrm>
            <a:off x="298450" y="795337"/>
            <a:ext cx="8458200" cy="4221162"/>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As quantitative data about real networks became available, we can</a:t>
            </a:r>
            <a:endParaRPr/>
          </a:p>
          <a:p>
            <a:pPr indent="0" lvl="0" marL="0" marR="0" rtl="0" algn="l">
              <a:lnSpc>
                <a:spcPct val="12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compare their topology with the predictions of random graph theory.</a:t>
            </a:r>
            <a:endParaRPr/>
          </a:p>
          <a:p>
            <a:pPr indent="0" lvl="0" marL="0" marR="0" rtl="0" algn="l">
              <a:lnSpc>
                <a:spcPct val="12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a:p>
            <a:pPr indent="0" lvl="0" marL="0" marR="0" rtl="0" algn="l">
              <a:lnSpc>
                <a:spcPct val="12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Note that once we have  N and  &lt;k&gt; for a random network, from it we can derive every measurable property. Indeed, we have:</a:t>
            </a:r>
            <a:endParaRPr/>
          </a:p>
          <a:p>
            <a:pPr indent="0" lvl="0" marL="0" marR="0" rtl="0" algn="l">
              <a:lnSpc>
                <a:spcPct val="12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a:p>
            <a:pPr indent="0" lvl="0" marL="0" marR="0" rtl="0" algn="l">
              <a:lnSpc>
                <a:spcPct val="120000"/>
              </a:lnSpc>
              <a:spcBef>
                <a:spcPts val="0"/>
              </a:spcBef>
              <a:spcAft>
                <a:spcPts val="0"/>
              </a:spcAft>
              <a:buClr>
                <a:schemeClr val="dk1"/>
              </a:buClr>
              <a:buSzPts val="1600"/>
              <a:buFont typeface="Helvetica Neue"/>
              <a:buNone/>
            </a:pPr>
            <a:r>
              <a:rPr b="0" i="0" lang="en-US" sz="1600" u="sng">
                <a:solidFill>
                  <a:schemeClr val="dk1"/>
                </a:solidFill>
                <a:latin typeface="Helvetica Neue"/>
                <a:ea typeface="Helvetica Neue"/>
                <a:cs typeface="Helvetica Neue"/>
                <a:sym typeface="Helvetica Neue"/>
              </a:rPr>
              <a:t>Average path length:</a:t>
            </a:r>
            <a:endParaRPr/>
          </a:p>
          <a:p>
            <a:pPr indent="0" lvl="0" marL="0" marR="0" rtl="0" algn="l">
              <a:lnSpc>
                <a:spcPct val="12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a:p>
            <a:pPr indent="0" lvl="0" marL="0" marR="0" rtl="0" algn="l">
              <a:lnSpc>
                <a:spcPct val="12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a:p>
            <a:pPr indent="0" lvl="0" marL="0" marR="0" rtl="0" algn="l">
              <a:lnSpc>
                <a:spcPct val="120000"/>
              </a:lnSpc>
              <a:spcBef>
                <a:spcPts val="0"/>
              </a:spcBef>
              <a:spcAft>
                <a:spcPts val="0"/>
              </a:spcAft>
              <a:buClr>
                <a:schemeClr val="dk1"/>
              </a:buClr>
              <a:buSzPts val="1600"/>
              <a:buFont typeface="Helvetica Neue"/>
              <a:buNone/>
            </a:pPr>
            <a:r>
              <a:rPr b="0" i="0" lang="en-US" sz="1600" u="sng">
                <a:solidFill>
                  <a:schemeClr val="dk1"/>
                </a:solidFill>
                <a:latin typeface="Helvetica Neue"/>
                <a:ea typeface="Helvetica Neue"/>
                <a:cs typeface="Helvetica Neue"/>
                <a:sym typeface="Helvetica Neue"/>
              </a:rPr>
              <a:t>Clustering Coefficient: </a:t>
            </a:r>
            <a:endParaRPr/>
          </a:p>
          <a:p>
            <a:pPr indent="0" lvl="0" marL="0" marR="0" rtl="0" algn="l">
              <a:lnSpc>
                <a:spcPct val="12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a:p>
            <a:pPr indent="0" lvl="0" marL="0" marR="0" rtl="0" algn="l">
              <a:lnSpc>
                <a:spcPct val="12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a:p>
            <a:pPr indent="0" lvl="0" marL="0" marR="0" rtl="0" algn="l">
              <a:lnSpc>
                <a:spcPct val="120000"/>
              </a:lnSpc>
              <a:spcBef>
                <a:spcPts val="0"/>
              </a:spcBef>
              <a:spcAft>
                <a:spcPts val="0"/>
              </a:spcAft>
              <a:buClr>
                <a:schemeClr val="dk1"/>
              </a:buClr>
              <a:buSzPts val="1600"/>
              <a:buFont typeface="Helvetica Neue"/>
              <a:buNone/>
            </a:pPr>
            <a:r>
              <a:rPr b="0" i="0" lang="en-US" sz="1600" u="sng">
                <a:solidFill>
                  <a:schemeClr val="dk1"/>
                </a:solidFill>
                <a:latin typeface="Helvetica Neue"/>
                <a:ea typeface="Helvetica Neue"/>
                <a:cs typeface="Helvetica Neue"/>
                <a:sym typeface="Helvetica Neue"/>
              </a:rPr>
              <a:t>Degree Distribution:</a:t>
            </a:r>
            <a:endParaRPr/>
          </a:p>
          <a:p>
            <a:pPr indent="0" lvl="0" marL="0" marR="0" rtl="0" algn="l">
              <a:lnSpc>
                <a:spcPct val="100000"/>
              </a:lnSpc>
              <a:spcBef>
                <a:spcPts val="0"/>
              </a:spcBef>
              <a:spcAft>
                <a:spcPts val="0"/>
              </a:spcAft>
              <a:buNone/>
            </a:pPr>
            <a:r>
              <a:t/>
            </a:r>
            <a:endParaRPr b="0" i="0" sz="1600" u="sng">
              <a:solidFill>
                <a:schemeClr val="dk1"/>
              </a:solidFill>
              <a:latin typeface="Helvetica Neue"/>
              <a:ea typeface="Helvetica Neue"/>
              <a:cs typeface="Helvetica Neue"/>
              <a:sym typeface="Helvetica Neue"/>
            </a:endParaRPr>
          </a:p>
        </p:txBody>
      </p:sp>
      <p:pic>
        <p:nvPicPr>
          <p:cNvPr id="936" name="Google Shape;936;p91"/>
          <p:cNvPicPr preferRelativeResize="0"/>
          <p:nvPr/>
        </p:nvPicPr>
        <p:blipFill rotWithShape="1">
          <a:blip r:embed="rId3">
            <a:alphaModFix/>
          </a:blip>
          <a:srcRect b="0" l="0" r="0" t="0"/>
          <a:stretch/>
        </p:blipFill>
        <p:spPr>
          <a:xfrm>
            <a:off x="3800475" y="2468562"/>
            <a:ext cx="1652587" cy="598487"/>
          </a:xfrm>
          <a:prstGeom prst="rect">
            <a:avLst/>
          </a:prstGeom>
          <a:noFill/>
          <a:ln>
            <a:noFill/>
          </a:ln>
        </p:spPr>
      </p:pic>
      <p:sp>
        <p:nvSpPr>
          <p:cNvPr id="937" name="Google Shape;937;p9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ARE REAL NETWORKS LIKE RANDOM GRAPHS?</a:t>
            </a:r>
            <a:endParaRPr/>
          </a:p>
        </p:txBody>
      </p:sp>
      <p:sp>
        <p:nvSpPr>
          <p:cNvPr id="938" name="Google Shape;938;p91"/>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pic>
        <p:nvPicPr>
          <p:cNvPr id="939" name="Google Shape;939;p91"/>
          <p:cNvPicPr preferRelativeResize="0"/>
          <p:nvPr/>
        </p:nvPicPr>
        <p:blipFill rotWithShape="1">
          <a:blip r:embed="rId4">
            <a:alphaModFix/>
          </a:blip>
          <a:srcRect b="0" l="0" r="0" t="0"/>
          <a:stretch/>
        </p:blipFill>
        <p:spPr>
          <a:xfrm>
            <a:off x="4029075" y="4325937"/>
            <a:ext cx="1739900" cy="536575"/>
          </a:xfrm>
          <a:prstGeom prst="rect">
            <a:avLst/>
          </a:prstGeom>
          <a:noFill/>
          <a:ln>
            <a:noFill/>
          </a:ln>
        </p:spPr>
      </p:pic>
      <p:pic>
        <p:nvPicPr>
          <p:cNvPr id="940" name="Google Shape;940;p91"/>
          <p:cNvPicPr preferRelativeResize="0"/>
          <p:nvPr/>
        </p:nvPicPr>
        <p:blipFill rotWithShape="1">
          <a:blip r:embed="rId5">
            <a:alphaModFix/>
          </a:blip>
          <a:srcRect b="0" l="0" r="0" t="0"/>
          <a:stretch/>
        </p:blipFill>
        <p:spPr>
          <a:xfrm>
            <a:off x="3635375" y="3213100"/>
            <a:ext cx="2359025" cy="771525"/>
          </a:xfrm>
          <a:prstGeom prst="rect">
            <a:avLst/>
          </a:prstGeom>
          <a:noFill/>
          <a:ln>
            <a:noFill/>
          </a:ln>
        </p:spPr>
      </p:pic>
      <p:pic>
        <p:nvPicPr>
          <p:cNvPr id="941" name="Google Shape;941;p91"/>
          <p:cNvPicPr preferRelativeResize="0"/>
          <p:nvPr/>
        </p:nvPicPr>
        <p:blipFill rotWithShape="1">
          <a:blip r:embed="rId6">
            <a:alphaModFix/>
          </a:blip>
          <a:srcRect b="0" l="0" r="0" t="0"/>
          <a:stretch/>
        </p:blipFill>
        <p:spPr>
          <a:xfrm>
            <a:off x="7486650" y="2386012"/>
            <a:ext cx="947737" cy="790575"/>
          </a:xfrm>
          <a:prstGeom prst="rect">
            <a:avLst/>
          </a:prstGeom>
          <a:noFill/>
          <a:ln>
            <a:noFill/>
          </a:ln>
        </p:spPr>
      </p:pic>
      <p:pic>
        <p:nvPicPr>
          <p:cNvPr id="942" name="Google Shape;942;p91"/>
          <p:cNvPicPr preferRelativeResize="0"/>
          <p:nvPr/>
        </p:nvPicPr>
        <p:blipFill rotWithShape="1">
          <a:blip r:embed="rId7">
            <a:alphaModFix/>
          </a:blip>
          <a:srcRect b="0" l="0" r="0" t="0"/>
          <a:stretch/>
        </p:blipFill>
        <p:spPr>
          <a:xfrm>
            <a:off x="7486650" y="3367087"/>
            <a:ext cx="909637" cy="757237"/>
          </a:xfrm>
          <a:prstGeom prst="rect">
            <a:avLst/>
          </a:prstGeom>
          <a:noFill/>
          <a:ln>
            <a:noFill/>
          </a:ln>
        </p:spPr>
      </p:pic>
      <p:pic>
        <p:nvPicPr>
          <p:cNvPr id="943" name="Google Shape;943;p91"/>
          <p:cNvPicPr preferRelativeResize="0"/>
          <p:nvPr/>
        </p:nvPicPr>
        <p:blipFill rotWithShape="1">
          <a:blip r:embed="rId7">
            <a:alphaModFix/>
          </a:blip>
          <a:srcRect b="0" l="0" r="0" t="0"/>
          <a:stretch/>
        </p:blipFill>
        <p:spPr>
          <a:xfrm>
            <a:off x="7486650" y="4348162"/>
            <a:ext cx="909637" cy="75723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92"/>
          <p:cNvSpPr txBox="1"/>
          <p:nvPr/>
        </p:nvSpPr>
        <p:spPr>
          <a:xfrm>
            <a:off x="277812" y="571500"/>
            <a:ext cx="8382000"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600"/>
              <a:buFont typeface="Arial"/>
              <a:buNone/>
            </a:pPr>
            <a:r>
              <a:t/>
            </a:r>
            <a:endParaRPr b="1" i="0" sz="1600" u="non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600"/>
              <a:buFont typeface="Helvetica Neue"/>
              <a:buNone/>
            </a:pPr>
            <a:r>
              <a:rPr b="0" i="0" lang="en-US" sz="1600" u="sng">
                <a:solidFill>
                  <a:schemeClr val="dk1"/>
                </a:solidFill>
                <a:latin typeface="Helvetica Neue"/>
                <a:ea typeface="Helvetica Neue"/>
                <a:cs typeface="Helvetica Neue"/>
                <a:sym typeface="Helvetica Neue"/>
              </a:rPr>
              <a:t>(B) Most important: we need to ask ourselves, are real networks random?</a:t>
            </a:r>
            <a:endParaRPr/>
          </a:p>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The answer is simply: NO</a:t>
            </a:r>
            <a:endParaRPr/>
          </a:p>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1600" u="none">
              <a:solidFill>
                <a:schemeClr val="dk1"/>
              </a:solidFill>
              <a:latin typeface="Helvetica Neue"/>
              <a:ea typeface="Helvetica Neue"/>
              <a:cs typeface="Helvetica Neue"/>
              <a:sym typeface="Helvetica Neue"/>
            </a:endParaRPr>
          </a:p>
        </p:txBody>
      </p:sp>
      <p:sp>
        <p:nvSpPr>
          <p:cNvPr id="950" name="Google Shape;950;p92"/>
          <p:cNvSpPr txBox="1"/>
          <p:nvPr/>
        </p:nvSpPr>
        <p:spPr>
          <a:xfrm>
            <a:off x="569912" y="2557462"/>
            <a:ext cx="7405687" cy="6461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800"/>
              <a:buFont typeface="Arial"/>
              <a:buNone/>
            </a:pPr>
            <a:r>
              <a:rPr b="1" i="0" lang="en-US" sz="1800" u="none">
                <a:solidFill>
                  <a:srgbClr val="FF0000"/>
                </a:solidFill>
                <a:latin typeface="Arial"/>
                <a:ea typeface="Arial"/>
                <a:cs typeface="Arial"/>
                <a:sym typeface="Arial"/>
              </a:rPr>
              <a:t>There is no network in nature that we know of that would be described by the random network model.</a:t>
            </a:r>
            <a:endParaRPr/>
          </a:p>
        </p:txBody>
      </p:sp>
      <p:sp>
        <p:nvSpPr>
          <p:cNvPr id="951" name="Google Shape;951;p9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IS THE RANDOM GRAPH MODEL RELEVANT TO REAL SYSTEMS?</a:t>
            </a:r>
            <a:endParaRPr/>
          </a:p>
        </p:txBody>
      </p:sp>
      <p:sp>
        <p:nvSpPr>
          <p:cNvPr id="952" name="Google Shape;952;p92"/>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93"/>
          <p:cNvSpPr txBox="1"/>
          <p:nvPr/>
        </p:nvSpPr>
        <p:spPr>
          <a:xfrm>
            <a:off x="444500" y="896937"/>
            <a:ext cx="7421562" cy="30464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It is the reference model for the rest of the class.  </a:t>
            </a:r>
            <a:endParaRPr/>
          </a:p>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It will help us calculate many quantities, that can then be compared to the real data, understanding to what degree is a particular property the result of some random process.</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800"/>
              <a:buFont typeface="Helvetica Neue"/>
              <a:buNone/>
            </a:pPr>
            <a:r>
              <a:rPr b="0" i="0" lang="en-US" sz="1800" u="none">
                <a:solidFill>
                  <a:schemeClr val="dk1"/>
                </a:solidFill>
                <a:latin typeface="Helvetica Neue"/>
                <a:ea typeface="Helvetica Neue"/>
                <a:cs typeface="Helvetica Neue"/>
                <a:sym typeface="Helvetica Neue"/>
              </a:rPr>
              <a:t>Patterns</a:t>
            </a:r>
            <a:r>
              <a:rPr b="1" i="0" lang="en-US" sz="2400" u="none">
                <a:solidFill>
                  <a:srgbClr val="FF0000"/>
                </a:solidFill>
                <a:latin typeface="Helvetica Neue"/>
                <a:ea typeface="Helvetica Neue"/>
                <a:cs typeface="Helvetica Neue"/>
                <a:sym typeface="Helvetica Neue"/>
              </a:rPr>
              <a:t> </a:t>
            </a:r>
            <a:r>
              <a:rPr b="0" i="0" lang="en-US" sz="1600" u="none">
                <a:solidFill>
                  <a:schemeClr val="dk1"/>
                </a:solidFill>
                <a:latin typeface="Helvetica Neue"/>
                <a:ea typeface="Helvetica Neue"/>
                <a:cs typeface="Helvetica Neue"/>
                <a:sym typeface="Helvetica Neue"/>
              </a:rPr>
              <a:t>in real networks that are shared by a large number of real networks, yet which deviate from the predictions of the random network model.</a:t>
            </a:r>
            <a:endParaRPr/>
          </a:p>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In order to identify these, we need to understand how would a particular property look like if it is driven entirely by random processes.</a:t>
            </a:r>
            <a:endParaRPr/>
          </a:p>
        </p:txBody>
      </p:sp>
      <p:sp>
        <p:nvSpPr>
          <p:cNvPr id="958" name="Google Shape;958;p93"/>
          <p:cNvSpPr txBox="1"/>
          <p:nvPr/>
        </p:nvSpPr>
        <p:spPr>
          <a:xfrm>
            <a:off x="304800" y="4560887"/>
            <a:ext cx="8764587"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600"/>
              <a:buFont typeface="Arial"/>
              <a:buNone/>
            </a:pPr>
            <a:r>
              <a:rPr b="1" i="0" lang="en-US" sz="1600" u="none">
                <a:solidFill>
                  <a:srgbClr val="FF0000"/>
                </a:solidFill>
                <a:latin typeface="Arial"/>
                <a:ea typeface="Arial"/>
                <a:cs typeface="Arial"/>
                <a:sym typeface="Arial"/>
              </a:rPr>
              <a:t>While WRONG and IRRELEVANT, it will turn out to be extremly USEFUL!</a:t>
            </a:r>
            <a:endParaRPr/>
          </a:p>
        </p:txBody>
      </p:sp>
      <p:sp>
        <p:nvSpPr>
          <p:cNvPr id="959" name="Google Shape;959;p9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Helvetica Neue"/>
              <a:buNone/>
            </a:pPr>
            <a:r>
              <a:rPr b="1" i="0" lang="en-US" sz="1800" u="none">
                <a:solidFill>
                  <a:schemeClr val="lt1"/>
                </a:solidFill>
                <a:latin typeface="Helvetica Neue"/>
                <a:ea typeface="Helvetica Neue"/>
                <a:cs typeface="Helvetica Neue"/>
                <a:sym typeface="Helvetica Neue"/>
              </a:rPr>
              <a:t>IF IT IS WRONG AND IRRELEVANT, WHY DID WE DEVOT TO IT A FULL CLASS?</a:t>
            </a:r>
            <a:endParaRPr/>
          </a:p>
        </p:txBody>
      </p:sp>
      <p:sp>
        <p:nvSpPr>
          <p:cNvPr id="960" name="Google Shape;960;p93"/>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94"/>
          <p:cNvSpPr txBox="1"/>
          <p:nvPr/>
        </p:nvSpPr>
        <p:spPr>
          <a:xfrm>
            <a:off x="0" y="2133600"/>
            <a:ext cx="9144000" cy="144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Summary</a:t>
            </a:r>
            <a:endParaRPr/>
          </a:p>
          <a:p>
            <a:pPr indent="0" lvl="0" marL="0" marR="0" rtl="0" algn="l">
              <a:lnSpc>
                <a:spcPct val="100000"/>
              </a:lnSpc>
              <a:spcBef>
                <a:spcPts val="0"/>
              </a:spcBef>
              <a:spcAft>
                <a:spcPts val="0"/>
              </a:spcAft>
              <a:buNone/>
            </a:pPr>
            <a:r>
              <a:t/>
            </a:r>
            <a:endParaRPr b="0" i="0" sz="4400" u="none">
              <a:solidFill>
                <a:schemeClr val="dk1"/>
              </a:solidFill>
              <a:latin typeface="Arial"/>
              <a:ea typeface="Arial"/>
              <a:cs typeface="Arial"/>
              <a:sym typeface="Arial"/>
            </a:endParaRPr>
          </a:p>
        </p:txBody>
      </p:sp>
      <p:sp>
        <p:nvSpPr>
          <p:cNvPr id="966" name="Google Shape;966;p9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Arial"/>
              <a:buNone/>
            </a:pPr>
            <a:r>
              <a:rPr b="1" i="0" lang="en-US" sz="2000" u="none">
                <a:solidFill>
                  <a:srgbClr val="FFFFFF"/>
                </a:solidFill>
                <a:latin typeface="Arial"/>
                <a:ea typeface="Arial"/>
                <a:cs typeface="Arial"/>
                <a:sym typeface="Arial"/>
              </a:rPr>
              <a:t>Section 11					</a:t>
            </a:r>
            <a:endParaRPr b="0" i="0" sz="1600" u="none">
              <a:solidFill>
                <a:srgbClr val="FFFFFF"/>
              </a:solidFill>
              <a:latin typeface="Arial"/>
              <a:ea typeface="Arial"/>
              <a:cs typeface="Arial"/>
              <a:sym typeface="Arial"/>
            </a:endParaRPr>
          </a:p>
          <a:p>
            <a:pPr indent="0" lvl="0" marL="0" marR="0" rtl="0" algn="l">
              <a:lnSpc>
                <a:spcPct val="100000"/>
              </a:lnSpc>
              <a:spcBef>
                <a:spcPts val="320"/>
              </a:spcBef>
              <a:spcAft>
                <a:spcPts val="0"/>
              </a:spcAft>
              <a:buClr>
                <a:schemeClr val="dk1"/>
              </a:buClr>
              <a:buSzPts val="1600"/>
              <a:buFont typeface="Arial"/>
              <a:buNone/>
            </a:pPr>
            <a:r>
              <a:t/>
            </a:r>
            <a:endParaRPr b="0" i="0" sz="1600" u="non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a:solidFill>
                <a:srgbClr val="FFFFFF"/>
              </a:solidFill>
              <a:latin typeface="Arial"/>
              <a:ea typeface="Arial"/>
              <a:cs typeface="Arial"/>
              <a:sym typeface="Arial"/>
            </a:endParaRPr>
          </a:p>
        </p:txBody>
      </p:sp>
      <p:sp>
        <p:nvSpPr>
          <p:cNvPr id="967" name="Google Shape;967;p94"/>
          <p:cNvSpPr txBox="1"/>
          <p:nvPr/>
        </p:nvSpPr>
        <p:spPr>
          <a:xfrm flipH="1">
            <a:off x="2819400"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9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Erdös-Rényi MODEL </a:t>
            </a:r>
            <a:r>
              <a:rPr b="1" i="0" lang="en-US" sz="2000" u="none">
                <a:solidFill>
                  <a:srgbClr val="D9D9D9"/>
                </a:solidFill>
                <a:latin typeface="Helvetica Neue"/>
                <a:ea typeface="Helvetica Neue"/>
                <a:cs typeface="Helvetica Neue"/>
                <a:sym typeface="Helvetica Neue"/>
              </a:rPr>
              <a:t>(1960) </a:t>
            </a:r>
            <a:endParaRPr/>
          </a:p>
        </p:txBody>
      </p:sp>
      <p:sp>
        <p:nvSpPr>
          <p:cNvPr id="974" name="Google Shape;974;p95"/>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pic>
        <p:nvPicPr>
          <p:cNvPr descr="F-ER-Cita.jpg" id="975" name="Google Shape;975;p95"/>
          <p:cNvPicPr preferRelativeResize="0"/>
          <p:nvPr/>
        </p:nvPicPr>
        <p:blipFill rotWithShape="1">
          <a:blip r:embed="rId3">
            <a:alphaModFix/>
          </a:blip>
          <a:srcRect b="0" l="0" r="0" t="0"/>
          <a:stretch/>
        </p:blipFill>
        <p:spPr>
          <a:xfrm>
            <a:off x="603250" y="838200"/>
            <a:ext cx="7937500" cy="4445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96"/>
          <p:cNvSpPr txBox="1"/>
          <p:nvPr/>
        </p:nvSpPr>
        <p:spPr>
          <a:xfrm>
            <a:off x="2870200" y="746125"/>
            <a:ext cx="3759200" cy="2555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1951, Rapoport and Solomonoff: </a:t>
            </a:r>
            <a:endParaRPr/>
          </a:p>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 first systematic study of a random graph. </a:t>
            </a:r>
            <a:endParaRPr/>
          </a:p>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🡪demonstrates the phase transition.</a:t>
            </a:r>
            <a:endParaRPr/>
          </a:p>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🡪natural systems: neural networks; the social networks of physical contacts (epidemics); genetics.</a:t>
            </a:r>
            <a:endParaRPr/>
          </a:p>
          <a:p>
            <a:pPr indent="0" lvl="0" marL="0" marR="0" rtl="0" algn="l">
              <a:lnSpc>
                <a:spcPct val="100000"/>
              </a:lnSpc>
              <a:spcBef>
                <a:spcPts val="0"/>
              </a:spcBef>
              <a:spcAft>
                <a:spcPts val="0"/>
              </a:spcAft>
              <a:buNone/>
            </a:pPr>
            <a:r>
              <a:t/>
            </a:r>
            <a:endParaRPr b="0" i="0" sz="1600" u="none">
              <a:solidFill>
                <a:schemeClr val="dk1"/>
              </a:solidFill>
              <a:latin typeface="Helvetica Neue"/>
              <a:ea typeface="Helvetica Neue"/>
              <a:cs typeface="Helvetica Neue"/>
              <a:sym typeface="Helvetica Neue"/>
            </a:endParaRPr>
          </a:p>
        </p:txBody>
      </p:sp>
      <p:sp>
        <p:nvSpPr>
          <p:cNvPr id="982" name="Google Shape;982;p96"/>
          <p:cNvSpPr txBox="1"/>
          <p:nvPr/>
        </p:nvSpPr>
        <p:spPr>
          <a:xfrm>
            <a:off x="1338262" y="4810125"/>
            <a:ext cx="71120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600"/>
              <a:buFont typeface="Helvetica Neue"/>
              <a:buNone/>
            </a:pPr>
            <a:r>
              <a:rPr b="1" i="0" lang="en-US" sz="1600" u="none">
                <a:solidFill>
                  <a:srgbClr val="FF0000"/>
                </a:solidFill>
                <a:latin typeface="Helvetica Neue"/>
                <a:ea typeface="Helvetica Neue"/>
                <a:cs typeface="Helvetica Neue"/>
                <a:sym typeface="Helvetica Neue"/>
              </a:rPr>
              <a:t>Why do we call it the Erdos-Renyi random model?</a:t>
            </a:r>
            <a:endParaRPr/>
          </a:p>
          <a:p>
            <a:pPr indent="0" lvl="0" marL="0" marR="0" rtl="0" algn="l">
              <a:lnSpc>
                <a:spcPct val="100000"/>
              </a:lnSpc>
              <a:spcBef>
                <a:spcPts val="0"/>
              </a:spcBef>
              <a:spcAft>
                <a:spcPts val="0"/>
              </a:spcAft>
              <a:buNone/>
            </a:pPr>
            <a:r>
              <a:t/>
            </a:r>
            <a:endParaRPr b="1" i="0" sz="1600" u="none">
              <a:solidFill>
                <a:srgbClr val="FF0000"/>
              </a:solidFill>
              <a:latin typeface="Helvetica Neue"/>
              <a:ea typeface="Helvetica Neue"/>
              <a:cs typeface="Helvetica Neue"/>
              <a:sym typeface="Helvetica Neue"/>
            </a:endParaRPr>
          </a:p>
        </p:txBody>
      </p:sp>
      <p:sp>
        <p:nvSpPr>
          <p:cNvPr id="983" name="Google Shape;983;p96"/>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sp>
        <p:nvSpPr>
          <p:cNvPr id="984" name="Google Shape;984;p9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HISTORICAL NOTE</a:t>
            </a:r>
            <a:endParaRPr/>
          </a:p>
        </p:txBody>
      </p:sp>
      <p:pic>
        <p:nvPicPr>
          <p:cNvPr id="985" name="Google Shape;985;p96"/>
          <p:cNvPicPr preferRelativeResize="0"/>
          <p:nvPr/>
        </p:nvPicPr>
        <p:blipFill rotWithShape="1">
          <a:blip r:embed="rId3">
            <a:alphaModFix/>
          </a:blip>
          <a:srcRect b="0" l="0" r="0" t="0"/>
          <a:stretch/>
        </p:blipFill>
        <p:spPr>
          <a:xfrm>
            <a:off x="68262" y="766762"/>
            <a:ext cx="2789237" cy="2952750"/>
          </a:xfrm>
          <a:prstGeom prst="rect">
            <a:avLst/>
          </a:prstGeom>
          <a:noFill/>
          <a:ln>
            <a:noFill/>
          </a:ln>
        </p:spPr>
      </p:pic>
      <p:sp>
        <p:nvSpPr>
          <p:cNvPr id="986" name="Google Shape;986;p96"/>
          <p:cNvSpPr txBox="1"/>
          <p:nvPr/>
        </p:nvSpPr>
        <p:spPr>
          <a:xfrm>
            <a:off x="330200" y="3902075"/>
            <a:ext cx="25527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Anatol Rapoport</a:t>
            </a:r>
            <a:endParaRPr/>
          </a:p>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 1911- 2007</a:t>
            </a:r>
            <a:endParaRPr/>
          </a:p>
        </p:txBody>
      </p:sp>
      <p:sp>
        <p:nvSpPr>
          <p:cNvPr id="987" name="Google Shape;987;p96"/>
          <p:cNvSpPr txBox="1"/>
          <p:nvPr/>
        </p:nvSpPr>
        <p:spPr>
          <a:xfrm>
            <a:off x="6832600" y="4194175"/>
            <a:ext cx="2198687" cy="6159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Edgar N. Gilbert </a:t>
            </a:r>
            <a:endParaRPr/>
          </a:p>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(b</a:t>
            </a:r>
            <a:r>
              <a:rPr b="0" i="0" lang="en-US" sz="1800" u="none">
                <a:solidFill>
                  <a:schemeClr val="dk1"/>
                </a:solidFill>
                <a:latin typeface="Arial"/>
                <a:ea typeface="Arial"/>
                <a:cs typeface="Arial"/>
                <a:sym typeface="Arial"/>
              </a:rPr>
              <a:t>.1923)	</a:t>
            </a:r>
            <a:endParaRPr/>
          </a:p>
        </p:txBody>
      </p:sp>
      <p:pic>
        <p:nvPicPr>
          <p:cNvPr id="988" name="Google Shape;988;p96"/>
          <p:cNvPicPr preferRelativeResize="0"/>
          <p:nvPr/>
        </p:nvPicPr>
        <p:blipFill rotWithShape="1">
          <a:blip r:embed="rId4">
            <a:alphaModFix/>
          </a:blip>
          <a:srcRect b="0" l="0" r="0" t="0"/>
          <a:stretch/>
        </p:blipFill>
        <p:spPr>
          <a:xfrm>
            <a:off x="6832600" y="730250"/>
            <a:ext cx="2209800" cy="3314700"/>
          </a:xfrm>
          <a:prstGeom prst="rect">
            <a:avLst/>
          </a:prstGeom>
          <a:noFill/>
          <a:ln>
            <a:noFill/>
          </a:ln>
        </p:spPr>
      </p:pic>
      <p:sp>
        <p:nvSpPr>
          <p:cNvPr id="989" name="Google Shape;989;p96"/>
          <p:cNvSpPr txBox="1"/>
          <p:nvPr/>
        </p:nvSpPr>
        <p:spPr>
          <a:xfrm>
            <a:off x="5275262" y="3651250"/>
            <a:ext cx="156210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1959: </a:t>
            </a:r>
            <a:r>
              <a:rPr b="0" i="1" lang="en-US" sz="1800" u="none">
                <a:solidFill>
                  <a:schemeClr val="dk1"/>
                </a:solidFill>
                <a:latin typeface="Arial"/>
                <a:ea typeface="Arial"/>
                <a:cs typeface="Arial"/>
                <a:sym typeface="Arial"/>
              </a:rPr>
              <a:t>G(N,p)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4"/>
          <p:cNvSpPr txBox="1"/>
          <p:nvPr/>
        </p:nvSpPr>
        <p:spPr>
          <a:xfrm>
            <a:off x="0" y="2133600"/>
            <a:ext cx="9144000" cy="21240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The number of links is variable</a:t>
            </a:r>
            <a:endParaRPr/>
          </a:p>
          <a:p>
            <a:pPr indent="0" lvl="0" marL="0" marR="0" rtl="0" algn="l">
              <a:lnSpc>
                <a:spcPct val="100000"/>
              </a:lnSpc>
              <a:spcBef>
                <a:spcPts val="0"/>
              </a:spcBef>
              <a:spcAft>
                <a:spcPts val="0"/>
              </a:spcAft>
              <a:buNone/>
            </a:pPr>
            <a:r>
              <a:t/>
            </a:r>
            <a:endParaRPr b="0" i="0" sz="4400" u="none">
              <a:solidFill>
                <a:schemeClr val="dk1"/>
              </a:solidFill>
              <a:latin typeface="Arial"/>
              <a:ea typeface="Arial"/>
              <a:cs typeface="Arial"/>
              <a:sym typeface="Arial"/>
            </a:endParaRPr>
          </a:p>
        </p:txBody>
      </p:sp>
      <p:sp>
        <p:nvSpPr>
          <p:cNvPr id="254" name="Google Shape;254;p3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Arial"/>
              <a:buNone/>
            </a:pPr>
            <a:r>
              <a:rPr b="1" i="0" lang="en-US" sz="2000" u="none">
                <a:solidFill>
                  <a:srgbClr val="FFFFFF"/>
                </a:solidFill>
                <a:latin typeface="Arial"/>
                <a:ea typeface="Arial"/>
                <a:cs typeface="Arial"/>
                <a:sym typeface="Arial"/>
              </a:rPr>
              <a:t>Section 3.3					</a:t>
            </a:r>
            <a:endParaRPr b="0" i="0" sz="1600" u="none">
              <a:solidFill>
                <a:srgbClr val="FFFFFF"/>
              </a:solidFill>
              <a:latin typeface="Arial"/>
              <a:ea typeface="Arial"/>
              <a:cs typeface="Arial"/>
              <a:sym typeface="Arial"/>
            </a:endParaRPr>
          </a:p>
          <a:p>
            <a:pPr indent="0" lvl="0" marL="0" marR="0" rtl="0" algn="l">
              <a:lnSpc>
                <a:spcPct val="100000"/>
              </a:lnSpc>
              <a:spcBef>
                <a:spcPts val="320"/>
              </a:spcBef>
              <a:spcAft>
                <a:spcPts val="0"/>
              </a:spcAft>
              <a:buClr>
                <a:schemeClr val="dk1"/>
              </a:buClr>
              <a:buSzPts val="1600"/>
              <a:buFont typeface="Arial"/>
              <a:buNone/>
            </a:pPr>
            <a:r>
              <a:t/>
            </a:r>
            <a:endParaRPr b="0" i="0" sz="1600" u="non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a:solidFill>
                <a:srgbClr val="FFFFFF"/>
              </a:solidFill>
              <a:latin typeface="Arial"/>
              <a:ea typeface="Arial"/>
              <a:cs typeface="Arial"/>
              <a:sym typeface="Arial"/>
            </a:endParaRPr>
          </a:p>
        </p:txBody>
      </p:sp>
      <p:sp>
        <p:nvSpPr>
          <p:cNvPr id="255" name="Google Shape;255;p34"/>
          <p:cNvSpPr txBox="1"/>
          <p:nvPr/>
        </p:nvSpPr>
        <p:spPr>
          <a:xfrm flipH="1">
            <a:off x="2819400" y="152400"/>
            <a:ext cx="46037" cy="419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97"/>
          <p:cNvSpPr txBox="1"/>
          <p:nvPr/>
        </p:nvSpPr>
        <p:spPr>
          <a:xfrm>
            <a:off x="-19050" y="0"/>
            <a:ext cx="9144000" cy="5715000"/>
          </a:xfrm>
          <a:prstGeom prst="rect">
            <a:avLst/>
          </a:prstGeom>
          <a:solidFill>
            <a:schemeClr val="dk1"/>
          </a:solidFill>
          <a:ln>
            <a:noFill/>
          </a:ln>
          <a:effectLst>
            <a:outerShdw blurRad="63500" dir="5400000" dist="23000">
              <a:srgbClr val="80808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95" name="Google Shape;995;p9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HISTORICAL NOTE</a:t>
            </a:r>
            <a:endParaRPr/>
          </a:p>
        </p:txBody>
      </p:sp>
      <p:sp>
        <p:nvSpPr>
          <p:cNvPr id="996" name="Google Shape;996;p97"/>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pic>
        <p:nvPicPr>
          <p:cNvPr descr="/Users/barabasi 1/Desktop/Class4_NetSci_2011_MAURO/erdossaund.mov" id="997" name="Google Shape;997;p97"/>
          <p:cNvPicPr preferRelativeResize="0"/>
          <p:nvPr/>
        </p:nvPicPr>
        <p:blipFill rotWithShape="1">
          <a:blip r:embed="rId3">
            <a:alphaModFix/>
          </a:blip>
          <a:srcRect b="0" l="0" r="0" t="0"/>
          <a:stretch/>
        </p:blipFill>
        <p:spPr>
          <a:xfrm>
            <a:off x="1143000" y="571500"/>
            <a:ext cx="6858000" cy="45720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9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Helvetica Neue"/>
              <a:buNone/>
            </a:pPr>
            <a:r>
              <a:rPr b="1" i="0" lang="en-US" sz="1800" u="none">
                <a:solidFill>
                  <a:schemeClr val="lt1"/>
                </a:solidFill>
                <a:latin typeface="Helvetica Neue"/>
                <a:ea typeface="Helvetica Neue"/>
                <a:cs typeface="Helvetica Neue"/>
                <a:sym typeface="Helvetica Neue"/>
              </a:rPr>
              <a:t>NETWORK DATA: SCIENCE COLLABORATION NETWORKS</a:t>
            </a:r>
            <a:endParaRPr/>
          </a:p>
        </p:txBody>
      </p:sp>
      <p:sp>
        <p:nvSpPr>
          <p:cNvPr id="1004" name="Google Shape;1004;p98"/>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pic>
        <p:nvPicPr>
          <p:cNvPr id="1005" name="Google Shape;1005;p98"/>
          <p:cNvPicPr preferRelativeResize="0"/>
          <p:nvPr/>
        </p:nvPicPr>
        <p:blipFill rotWithShape="1">
          <a:blip r:embed="rId3">
            <a:alphaModFix/>
          </a:blip>
          <a:srcRect b="0" l="0" r="0" t="0"/>
          <a:stretch/>
        </p:blipFill>
        <p:spPr>
          <a:xfrm>
            <a:off x="177800" y="633412"/>
            <a:ext cx="6426200" cy="4883150"/>
          </a:xfrm>
          <a:prstGeom prst="rect">
            <a:avLst/>
          </a:prstGeom>
          <a:noFill/>
          <a:ln>
            <a:noFill/>
          </a:ln>
        </p:spPr>
      </p:pic>
      <p:sp>
        <p:nvSpPr>
          <p:cNvPr id="1006" name="Google Shape;1006;p98"/>
          <p:cNvSpPr txBox="1"/>
          <p:nvPr/>
        </p:nvSpPr>
        <p:spPr>
          <a:xfrm>
            <a:off x="7099300" y="633412"/>
            <a:ext cx="4572000"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Erdos</a:t>
            </a:r>
            <a:r>
              <a:rPr b="0" i="0" lang="en-US" sz="1800" u="none">
                <a:solidFill>
                  <a:schemeClr val="dk1"/>
                </a:solidFill>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1,400 papers</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507 coauthors </a:t>
            </a:r>
            <a:endParaRPr/>
          </a:p>
        </p:txBody>
      </p:sp>
      <p:sp>
        <p:nvSpPr>
          <p:cNvPr id="1007" name="Google Shape;1007;p98"/>
          <p:cNvSpPr txBox="1"/>
          <p:nvPr/>
        </p:nvSpPr>
        <p:spPr>
          <a:xfrm>
            <a:off x="6604000" y="1765300"/>
            <a:ext cx="4572000" cy="17541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Einstein: EN=2</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Paul Samuelson EN=5</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ALB: EN: 3</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9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Helvetica Neue"/>
              <a:buNone/>
            </a:pPr>
            <a:r>
              <a:rPr b="1" i="0" lang="en-US" sz="1800" u="none">
                <a:solidFill>
                  <a:schemeClr val="lt1"/>
                </a:solidFill>
                <a:latin typeface="Helvetica Neue"/>
                <a:ea typeface="Helvetica Neue"/>
                <a:cs typeface="Helvetica Neue"/>
                <a:sym typeface="Helvetica Neue"/>
              </a:rPr>
              <a:t>NETWORK DATA: SCIENCE COLLABORATION NETWORKS</a:t>
            </a:r>
            <a:endParaRPr/>
          </a:p>
        </p:txBody>
      </p:sp>
      <p:sp>
        <p:nvSpPr>
          <p:cNvPr id="1014" name="Google Shape;1014;p99"/>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sp>
        <p:nvSpPr>
          <p:cNvPr id="1015" name="Google Shape;1015;p99"/>
          <p:cNvSpPr txBox="1"/>
          <p:nvPr/>
        </p:nvSpPr>
        <p:spPr>
          <a:xfrm>
            <a:off x="6070600" y="812800"/>
            <a:ext cx="4410075" cy="101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Collaboration Network</a:t>
            </a:r>
            <a:r>
              <a:rPr b="0" i="0" lang="en-US" sz="2000" u="none">
                <a:solidFill>
                  <a:schemeClr val="dk1"/>
                </a:solidFill>
                <a:latin typeface="Arial"/>
                <a:ea typeface="Arial"/>
                <a:cs typeface="Arial"/>
                <a:sym typeface="Arial"/>
              </a:rPr>
              <a:t>:</a:t>
            </a:r>
            <a:endParaRPr/>
          </a:p>
          <a:p>
            <a:pPr indent="0" lvl="0" marL="0" marR="0" rtl="0" algn="l">
              <a:lnSpc>
                <a:spcPct val="100000"/>
              </a:lnSpc>
              <a:spcBef>
                <a:spcPts val="0"/>
              </a:spcBef>
              <a:spcAft>
                <a:spcPts val="0"/>
              </a:spcAft>
              <a:buClr>
                <a:srgbClr val="0000FF"/>
              </a:buClr>
              <a:buSzPts val="2000"/>
              <a:buFont typeface="Arial"/>
              <a:buNone/>
            </a:pPr>
            <a:r>
              <a:rPr b="0" i="0" lang="en-US" sz="2000" u="sng">
                <a:solidFill>
                  <a:srgbClr val="0000FF"/>
                </a:solidFill>
                <a:latin typeface="Arial"/>
                <a:ea typeface="Arial"/>
                <a:cs typeface="Arial"/>
                <a:sym typeface="Arial"/>
              </a:rPr>
              <a:t>Nodes</a:t>
            </a:r>
            <a:r>
              <a:rPr b="0" i="0" lang="en-US" sz="2000" u="none">
                <a:solidFill>
                  <a:schemeClr val="dk1"/>
                </a:solidFill>
                <a:latin typeface="Arial"/>
                <a:ea typeface="Arial"/>
                <a:cs typeface="Arial"/>
                <a:sym typeface="Arial"/>
              </a:rPr>
              <a:t>: Scientists</a:t>
            </a:r>
            <a:endParaRPr/>
          </a:p>
          <a:p>
            <a:pPr indent="0" lvl="0" marL="0" marR="0" rtl="0" algn="l">
              <a:lnSpc>
                <a:spcPct val="100000"/>
              </a:lnSpc>
              <a:spcBef>
                <a:spcPts val="0"/>
              </a:spcBef>
              <a:spcAft>
                <a:spcPts val="0"/>
              </a:spcAft>
              <a:buClr>
                <a:srgbClr val="0000FF"/>
              </a:buClr>
              <a:buSzPts val="2000"/>
              <a:buFont typeface="Arial"/>
              <a:buNone/>
            </a:pPr>
            <a:r>
              <a:rPr b="0" i="0" lang="en-US" sz="2000" u="sng">
                <a:solidFill>
                  <a:srgbClr val="0000FF"/>
                </a:solidFill>
                <a:latin typeface="Arial"/>
                <a:ea typeface="Arial"/>
                <a:cs typeface="Arial"/>
                <a:sym typeface="Arial"/>
              </a:rPr>
              <a:t>Links</a:t>
            </a:r>
            <a:r>
              <a:rPr b="0" i="0" lang="en-US" sz="2000" u="none">
                <a:solidFill>
                  <a:schemeClr val="dk1"/>
                </a:solidFill>
                <a:latin typeface="Arial"/>
                <a:ea typeface="Arial"/>
                <a:cs typeface="Arial"/>
                <a:sym typeface="Arial"/>
              </a:rPr>
              <a:t>: Joint publications</a:t>
            </a:r>
            <a:endParaRPr/>
          </a:p>
        </p:txBody>
      </p:sp>
      <p:pic>
        <p:nvPicPr>
          <p:cNvPr descr="F-ER-Collaboration-Newman.jpg" id="1016" name="Google Shape;1016;p99"/>
          <p:cNvPicPr preferRelativeResize="0"/>
          <p:nvPr/>
        </p:nvPicPr>
        <p:blipFill rotWithShape="1">
          <a:blip r:embed="rId3">
            <a:alphaModFix/>
          </a:blip>
          <a:srcRect b="0" l="0" r="0" t="0"/>
          <a:stretch/>
        </p:blipFill>
        <p:spPr>
          <a:xfrm>
            <a:off x="-9525" y="812800"/>
            <a:ext cx="5842000" cy="4587875"/>
          </a:xfrm>
          <a:prstGeom prst="rect">
            <a:avLst/>
          </a:prstGeom>
          <a:noFill/>
          <a:ln>
            <a:noFill/>
          </a:ln>
        </p:spPr>
      </p:pic>
      <p:sp>
        <p:nvSpPr>
          <p:cNvPr id="1017" name="Google Shape;1017;p99"/>
          <p:cNvSpPr txBox="1"/>
          <p:nvPr/>
        </p:nvSpPr>
        <p:spPr>
          <a:xfrm>
            <a:off x="6083300" y="1981200"/>
            <a:ext cx="4572000" cy="24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Physical Review:</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1893 – 2009.</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N=449,673</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L=4,707,958</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See also Stanford Large Network </a:t>
            </a:r>
            <a:endParaRPr/>
          </a:p>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database </a:t>
            </a:r>
            <a:endParaRPr/>
          </a:p>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http://snap.stanford.edu/data/#canets.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00"/>
          <p:cNvSpPr txBox="1"/>
          <p:nvPr/>
        </p:nvSpPr>
        <p:spPr>
          <a:xfrm>
            <a:off x="6477000" y="5400675"/>
            <a:ext cx="25908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Graph Theory </a:t>
            </a:r>
            <a:endParaRPr/>
          </a:p>
        </p:txBody>
      </p:sp>
      <p:pic>
        <p:nvPicPr>
          <p:cNvPr id="1023" name="Google Shape;1023;p100"/>
          <p:cNvPicPr preferRelativeResize="0"/>
          <p:nvPr/>
        </p:nvPicPr>
        <p:blipFill rotWithShape="1">
          <a:blip r:embed="rId3">
            <a:alphaModFix/>
          </a:blip>
          <a:srcRect b="0" l="0" r="0" t="0"/>
          <a:stretch/>
        </p:blipFill>
        <p:spPr>
          <a:xfrm>
            <a:off x="4267200" y="1168400"/>
            <a:ext cx="2959100" cy="3035300"/>
          </a:xfrm>
          <a:prstGeom prst="rect">
            <a:avLst/>
          </a:prstGeom>
          <a:noFill/>
          <a:ln>
            <a:noFill/>
          </a:ln>
        </p:spPr>
      </p:pic>
      <p:pic>
        <p:nvPicPr>
          <p:cNvPr id="1024" name="Google Shape;1024;p100"/>
          <p:cNvPicPr preferRelativeResize="0"/>
          <p:nvPr/>
        </p:nvPicPr>
        <p:blipFill rotWithShape="1">
          <a:blip r:embed="rId4">
            <a:alphaModFix/>
          </a:blip>
          <a:srcRect b="0" l="0" r="0" t="0"/>
          <a:stretch/>
        </p:blipFill>
        <p:spPr>
          <a:xfrm>
            <a:off x="965200" y="1181100"/>
            <a:ext cx="3098800" cy="3035300"/>
          </a:xfrm>
          <a:prstGeom prst="rect">
            <a:avLst/>
          </a:prstGeom>
          <a:noFill/>
          <a:ln>
            <a:noFill/>
          </a:ln>
        </p:spPr>
      </p:pic>
      <p:sp>
        <p:nvSpPr>
          <p:cNvPr id="1025" name="Google Shape;1025;p100"/>
          <p:cNvSpPr txBox="1"/>
          <p:nvPr/>
        </p:nvSpPr>
        <p:spPr>
          <a:xfrm>
            <a:off x="1889125" y="4456112"/>
            <a:ext cx="123666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Scale-free</a:t>
            </a:r>
            <a:endParaRPr/>
          </a:p>
        </p:txBody>
      </p:sp>
      <p:sp>
        <p:nvSpPr>
          <p:cNvPr id="1026" name="Google Shape;1026;p100"/>
          <p:cNvSpPr txBox="1"/>
          <p:nvPr/>
        </p:nvSpPr>
        <p:spPr>
          <a:xfrm>
            <a:off x="5321300" y="4456112"/>
            <a:ext cx="140335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Hierarchical</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pic>
        <p:nvPicPr>
          <p:cNvPr descr="mlk-145705.jpg" id="1031" name="Google Shape;1031;p101"/>
          <p:cNvPicPr preferRelativeResize="0"/>
          <p:nvPr/>
        </p:nvPicPr>
        <p:blipFill rotWithShape="1">
          <a:blip r:embed="rId3">
            <a:alphaModFix/>
          </a:blip>
          <a:srcRect b="0" l="0" r="0" t="0"/>
          <a:stretch/>
        </p:blipFill>
        <p:spPr>
          <a:xfrm>
            <a:off x="-68262" y="20637"/>
            <a:ext cx="9144000" cy="5715000"/>
          </a:xfrm>
          <a:prstGeom prst="rect">
            <a:avLst/>
          </a:prstGeom>
          <a:noFill/>
          <a:ln>
            <a:noFill/>
          </a:ln>
        </p:spPr>
      </p:pic>
      <p:sp>
        <p:nvSpPr>
          <p:cNvPr id="1032" name="Google Shape;1032;p101"/>
          <p:cNvSpPr txBox="1"/>
          <p:nvPr/>
        </p:nvSpPr>
        <p:spPr>
          <a:xfrm>
            <a:off x="6477000" y="5400675"/>
            <a:ext cx="25908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Graph Theory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RANDOM NETWORK MODEL</a:t>
            </a:r>
            <a:endParaRPr/>
          </a:p>
        </p:txBody>
      </p:sp>
      <p:sp>
        <p:nvSpPr>
          <p:cNvPr id="262" name="Google Shape;262;p35"/>
          <p:cNvSpPr txBox="1"/>
          <p:nvPr/>
        </p:nvSpPr>
        <p:spPr>
          <a:xfrm>
            <a:off x="830262" y="819150"/>
            <a:ext cx="806450" cy="6461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p=1/6</a:t>
            </a:r>
            <a:endParaRPr/>
          </a:p>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N=12</a:t>
            </a:r>
            <a:endParaRPr/>
          </a:p>
        </p:txBody>
      </p:sp>
      <p:sp>
        <p:nvSpPr>
          <p:cNvPr id="263" name="Google Shape;263;p35"/>
          <p:cNvSpPr txBox="1"/>
          <p:nvPr/>
        </p:nvSpPr>
        <p:spPr>
          <a:xfrm>
            <a:off x="1155700" y="4533900"/>
            <a:ext cx="57626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L=8</a:t>
            </a:r>
            <a:endParaRPr/>
          </a:p>
        </p:txBody>
      </p:sp>
      <p:sp>
        <p:nvSpPr>
          <p:cNvPr id="264" name="Google Shape;264;p35"/>
          <p:cNvSpPr txBox="1"/>
          <p:nvPr/>
        </p:nvSpPr>
        <p:spPr>
          <a:xfrm>
            <a:off x="4229100" y="4584700"/>
            <a:ext cx="70485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L=10</a:t>
            </a:r>
            <a:endParaRPr/>
          </a:p>
        </p:txBody>
      </p:sp>
      <p:sp>
        <p:nvSpPr>
          <p:cNvPr id="265" name="Google Shape;265;p35"/>
          <p:cNvSpPr txBox="1"/>
          <p:nvPr/>
        </p:nvSpPr>
        <p:spPr>
          <a:xfrm>
            <a:off x="7264400" y="4533900"/>
            <a:ext cx="57626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L=7</a:t>
            </a:r>
            <a:endParaRPr/>
          </a:p>
        </p:txBody>
      </p:sp>
      <p:pic>
        <p:nvPicPr>
          <p:cNvPr id="266" name="Google Shape;266;p35"/>
          <p:cNvPicPr preferRelativeResize="0"/>
          <p:nvPr/>
        </p:nvPicPr>
        <p:blipFill rotWithShape="1">
          <a:blip r:embed="rId3">
            <a:alphaModFix/>
          </a:blip>
          <a:srcRect b="0" l="0" r="0" t="0"/>
          <a:stretch/>
        </p:blipFill>
        <p:spPr>
          <a:xfrm>
            <a:off x="304800" y="1697037"/>
            <a:ext cx="8556625" cy="24812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Helvetica Neue"/>
              <a:buNone/>
            </a:pPr>
            <a:r>
              <a:rPr b="1" i="0" lang="en-US" sz="2000" u="none">
                <a:solidFill>
                  <a:schemeClr val="lt1"/>
                </a:solidFill>
                <a:latin typeface="Helvetica Neue"/>
                <a:ea typeface="Helvetica Neue"/>
                <a:cs typeface="Helvetica Neue"/>
                <a:sym typeface="Helvetica Neue"/>
              </a:rPr>
              <a:t>Number of links in a random network</a:t>
            </a:r>
            <a:endParaRPr/>
          </a:p>
        </p:txBody>
      </p:sp>
      <p:sp>
        <p:nvSpPr>
          <p:cNvPr id="272" name="Google Shape;272;p36"/>
          <p:cNvSpPr txBox="1"/>
          <p:nvPr/>
        </p:nvSpPr>
        <p:spPr>
          <a:xfrm>
            <a:off x="444500" y="1457325"/>
            <a:ext cx="8177212" cy="246062"/>
          </a:xfrm>
          <a:prstGeom prst="rect">
            <a:avLst/>
          </a:prstGeom>
          <a:noFill/>
          <a:ln>
            <a:noFill/>
          </a:ln>
        </p:spPr>
        <p:txBody>
          <a:bodyPr anchorCtr="0" anchor="t" bIns="0" lIns="0" spcFirstLastPara="1" rIns="31725" wrap="square" tIns="0">
            <a:spAutoFit/>
          </a:bodyPr>
          <a:lstStyle/>
          <a:p>
            <a:pPr indent="0" lvl="0" marL="30162" marR="0" rtl="0" algn="l">
              <a:lnSpc>
                <a:spcPct val="100000"/>
              </a:lnSpc>
              <a:spcBef>
                <a:spcPts val="0"/>
              </a:spcBef>
              <a:spcAft>
                <a:spcPts val="0"/>
              </a:spcAft>
              <a:buClr>
                <a:srgbClr val="FF0000"/>
              </a:buClr>
              <a:buSzPts val="1600"/>
              <a:buFont typeface="Helvetica Neue"/>
              <a:buNone/>
            </a:pPr>
            <a:r>
              <a:rPr b="1" i="1" lang="en-US" sz="1600" u="none">
                <a:solidFill>
                  <a:srgbClr val="FF0000"/>
                </a:solidFill>
                <a:latin typeface="Helvetica Neue"/>
                <a:ea typeface="Helvetica Neue"/>
                <a:cs typeface="Helvetica Neue"/>
                <a:sym typeface="Helvetica Neue"/>
              </a:rPr>
              <a:t>P(L)</a:t>
            </a:r>
            <a:r>
              <a:rPr b="0" i="0" lang="en-US" sz="1600" u="none">
                <a:solidFill>
                  <a:srgbClr val="000000"/>
                </a:solidFill>
                <a:latin typeface="Helvetica Neue"/>
                <a:ea typeface="Helvetica Neue"/>
                <a:cs typeface="Helvetica Neue"/>
                <a:sym typeface="Helvetica Neue"/>
              </a:rPr>
              <a:t>: the probability to have exactly </a:t>
            </a:r>
            <a:r>
              <a:rPr b="0" i="1" lang="en-US" sz="1600" u="none">
                <a:solidFill>
                  <a:srgbClr val="000000"/>
                </a:solidFill>
                <a:latin typeface="Helvetica Neue"/>
                <a:ea typeface="Helvetica Neue"/>
                <a:cs typeface="Helvetica Neue"/>
                <a:sym typeface="Helvetica Neue"/>
              </a:rPr>
              <a:t>L</a:t>
            </a:r>
            <a:r>
              <a:rPr b="0" i="0" lang="en-US" sz="1600" u="none">
                <a:solidFill>
                  <a:srgbClr val="000000"/>
                </a:solidFill>
                <a:latin typeface="Helvetica Neue"/>
                <a:ea typeface="Helvetica Neue"/>
                <a:cs typeface="Helvetica Neue"/>
                <a:sym typeface="Helvetica Neue"/>
              </a:rPr>
              <a:t> links in a network of </a:t>
            </a:r>
            <a:r>
              <a:rPr b="0" i="1" lang="en-US" sz="1600" u="none">
                <a:solidFill>
                  <a:srgbClr val="000000"/>
                </a:solidFill>
                <a:latin typeface="Helvetica Neue"/>
                <a:ea typeface="Helvetica Neue"/>
                <a:cs typeface="Helvetica Neue"/>
                <a:sym typeface="Helvetica Neue"/>
              </a:rPr>
              <a:t>N</a:t>
            </a:r>
            <a:r>
              <a:rPr b="0" i="0" lang="en-US" sz="1600" u="none">
                <a:solidFill>
                  <a:srgbClr val="000000"/>
                </a:solidFill>
                <a:latin typeface="Helvetica Neue"/>
                <a:ea typeface="Helvetica Neue"/>
                <a:cs typeface="Helvetica Neue"/>
                <a:sym typeface="Helvetica Neue"/>
              </a:rPr>
              <a:t> nodes and probability </a:t>
            </a:r>
            <a:r>
              <a:rPr b="0" i="1" lang="en-US" sz="1600" u="none">
                <a:solidFill>
                  <a:srgbClr val="000000"/>
                </a:solidFill>
                <a:latin typeface="Helvetica Neue"/>
                <a:ea typeface="Helvetica Neue"/>
                <a:cs typeface="Helvetica Neue"/>
                <a:sym typeface="Helvetica Neue"/>
              </a:rPr>
              <a:t>p</a:t>
            </a:r>
            <a:r>
              <a:rPr b="0" i="0" lang="en-US" sz="1600" u="none">
                <a:solidFill>
                  <a:srgbClr val="000000"/>
                </a:solidFill>
                <a:latin typeface="Helvetica Neue"/>
                <a:ea typeface="Helvetica Neue"/>
                <a:cs typeface="Helvetica Neue"/>
                <a:sym typeface="Helvetica Neue"/>
              </a:rPr>
              <a:t>:</a:t>
            </a:r>
            <a:endParaRPr/>
          </a:p>
        </p:txBody>
      </p:sp>
      <p:sp>
        <p:nvSpPr>
          <p:cNvPr id="273" name="Google Shape;273;p36"/>
          <p:cNvSpPr txBox="1"/>
          <p:nvPr/>
        </p:nvSpPr>
        <p:spPr>
          <a:xfrm>
            <a:off x="6375400" y="5400675"/>
            <a:ext cx="2692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A6A6A6"/>
              </a:buClr>
              <a:buSzPts val="900"/>
              <a:buFont typeface="Helvetica Neue"/>
              <a:buNone/>
            </a:pPr>
            <a:r>
              <a:rPr b="1" i="0" lang="en-US" sz="900" u="none">
                <a:solidFill>
                  <a:srgbClr val="A6A6A6"/>
                </a:solidFill>
                <a:latin typeface="Helvetica Neue"/>
                <a:ea typeface="Helvetica Neue"/>
                <a:cs typeface="Helvetica Neue"/>
                <a:sym typeface="Helvetica Neue"/>
              </a:rPr>
              <a:t>Network Science: Random Graphs </a:t>
            </a:r>
            <a:endParaRPr/>
          </a:p>
        </p:txBody>
      </p:sp>
      <p:pic>
        <p:nvPicPr>
          <p:cNvPr id="274" name="Google Shape;274;p36"/>
          <p:cNvPicPr preferRelativeResize="0"/>
          <p:nvPr/>
        </p:nvPicPr>
        <p:blipFill rotWithShape="1">
          <a:blip r:embed="rId3">
            <a:alphaModFix/>
          </a:blip>
          <a:srcRect b="0" l="0" r="0" t="0"/>
          <a:stretch/>
        </p:blipFill>
        <p:spPr>
          <a:xfrm>
            <a:off x="1635125" y="2725737"/>
            <a:ext cx="3035300" cy="1062037"/>
          </a:xfrm>
          <a:prstGeom prst="rect">
            <a:avLst/>
          </a:prstGeom>
          <a:noFill/>
          <a:ln>
            <a:noFill/>
          </a:ln>
        </p:spPr>
      </p:pic>
      <p:sp>
        <p:nvSpPr>
          <p:cNvPr id="275" name="Google Shape;275;p36"/>
          <p:cNvSpPr txBox="1"/>
          <p:nvPr/>
        </p:nvSpPr>
        <p:spPr>
          <a:xfrm>
            <a:off x="3141662" y="1987550"/>
            <a:ext cx="2286000"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200"/>
              <a:buFont typeface="Helvetica Neue"/>
              <a:buNone/>
            </a:pPr>
            <a:r>
              <a:rPr b="0" i="0" lang="en-US" sz="1200" u="none">
                <a:solidFill>
                  <a:srgbClr val="FF0000"/>
                </a:solidFill>
                <a:latin typeface="Helvetica Neue"/>
                <a:ea typeface="Helvetica Neue"/>
                <a:cs typeface="Helvetica Neue"/>
                <a:sym typeface="Helvetica Neue"/>
              </a:rPr>
              <a:t>The maximum number of links in a network of N nodes.</a:t>
            </a:r>
            <a:endParaRPr/>
          </a:p>
        </p:txBody>
      </p:sp>
      <p:sp>
        <p:nvSpPr>
          <p:cNvPr id="276" name="Google Shape;276;p36"/>
          <p:cNvSpPr txBox="1"/>
          <p:nvPr/>
        </p:nvSpPr>
        <p:spPr>
          <a:xfrm>
            <a:off x="1431925" y="4051300"/>
            <a:ext cx="2986087" cy="4619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200"/>
              <a:buFont typeface="Helvetica Neue"/>
              <a:buNone/>
            </a:pPr>
            <a:r>
              <a:rPr b="0" i="0" lang="en-US" sz="1200" u="none">
                <a:solidFill>
                  <a:srgbClr val="FF0000"/>
                </a:solidFill>
                <a:latin typeface="Helvetica Neue"/>
                <a:ea typeface="Helvetica Neue"/>
                <a:cs typeface="Helvetica Neue"/>
                <a:sym typeface="Helvetica Neue"/>
              </a:rPr>
              <a:t>Number of different ways we can choose L links among all potential links.</a:t>
            </a:r>
            <a:endParaRPr/>
          </a:p>
        </p:txBody>
      </p:sp>
      <p:cxnSp>
        <p:nvCxnSpPr>
          <p:cNvPr id="277" name="Google Shape;277;p36"/>
          <p:cNvCxnSpPr/>
          <p:nvPr/>
        </p:nvCxnSpPr>
        <p:spPr>
          <a:xfrm flipH="1">
            <a:off x="2784475" y="2217737"/>
            <a:ext cx="357187" cy="555625"/>
          </a:xfrm>
          <a:prstGeom prst="straightConnector1">
            <a:avLst/>
          </a:prstGeom>
          <a:noFill/>
          <a:ln cap="flat" cmpd="sng" w="25400">
            <a:solidFill>
              <a:srgbClr val="FF0000"/>
            </a:solidFill>
            <a:prstDash val="solid"/>
            <a:miter lim="800000"/>
            <a:headEnd len="med" w="med" type="none"/>
            <a:tailEnd len="med" w="med" type="stealth"/>
          </a:ln>
        </p:spPr>
      </p:cxnSp>
      <p:sp>
        <p:nvSpPr>
          <p:cNvPr id="278" name="Google Shape;278;p36"/>
          <p:cNvSpPr/>
          <p:nvPr/>
        </p:nvSpPr>
        <p:spPr>
          <a:xfrm rot="5400000">
            <a:off x="2590800" y="3559175"/>
            <a:ext cx="263525" cy="739775"/>
          </a:xfrm>
          <a:prstGeom prst="rightBrace">
            <a:avLst>
              <a:gd fmla="val 641" name="adj1"/>
              <a:gd fmla="val 10524" name="adj2"/>
            </a:avLst>
          </a:prstGeom>
          <a:noFill/>
          <a:ln cap="flat" cmpd="sng" w="25400">
            <a:solidFill>
              <a:srgbClr val="FF0000"/>
            </a:solidFill>
            <a:prstDash val="solid"/>
            <a:miter lim="800000"/>
            <a:headEnd len="sm" w="sm" type="none"/>
            <a:tailEnd len="sm" w="sm" type="none"/>
          </a:ln>
          <a:effectLst>
            <a:outerShdw blurRad="63500" dir="5400000" dist="20000">
              <a:srgbClr val="808080">
                <a:alpha val="3764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79" name="Google Shape;279;p36"/>
          <p:cNvSpPr txBox="1"/>
          <p:nvPr/>
        </p:nvSpPr>
        <p:spPr>
          <a:xfrm>
            <a:off x="6056312" y="3079750"/>
            <a:ext cx="2443162"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Binomial distribution...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